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4.xml" ContentType="application/vnd.openxmlformats-officedocument.presentationml.slide+xml"/>
  <Override PartName="/ppt/notesSlides/notesSlide2.xml" ContentType="application/vnd.openxmlformats-officedocument.presentationml.notesSlide+xml"/>
  <Override PartName="/ppt/slides/slide5.xml" ContentType="application/vnd.openxmlformats-officedocument.presentationml.slide+xml"/>
  <Override PartName="/ppt/notesSlides/notesSlide3.xml" ContentType="application/vnd.openxmlformats-officedocument.presentationml.notesSlide+xml"/>
  <Override PartName="/ppt/slides/slide6.xml" ContentType="application/vnd.openxmlformats-officedocument.presentationml.slide+xml"/>
  <Override PartName="/ppt/notesSlides/notesSlide4.xml" ContentType="application/vnd.openxmlformats-officedocument.presentationml.notesSlide+xml"/>
  <Override PartName="/ppt/slides/slide7.xml" ContentType="application/vnd.openxmlformats-officedocument.presentationml.slide+xml"/>
  <Override PartName="/ppt/notesSlides/notesSlide5.xml" ContentType="application/vnd.openxmlformats-officedocument.presentationml.notesSlide+xml"/>
  <Override PartName="/ppt/slides/slide8.xml" ContentType="application/vnd.openxmlformats-officedocument.presentationml.slide+xml"/>
  <Override PartName="/ppt/notesSlides/notesSlide6.xml" ContentType="application/vnd.openxmlformats-officedocument.presentationml.notesSlide+xml"/>
  <Override PartName="/ppt/slides/slide9.xml" ContentType="application/vnd.openxmlformats-officedocument.presentationml.slide+xml"/>
  <Override PartName="/ppt/notesSlides/notesSlide7.xml" ContentType="application/vnd.openxmlformats-officedocument.presentationml.notesSlide+xml"/>
  <Override PartName="/ppt/slides/slide10.xml" ContentType="application/vnd.openxmlformats-officedocument.presentationml.slide+xml"/>
  <Override PartName="/ppt/notesSlides/notesSlide8.xml" ContentType="application/vnd.openxmlformats-officedocument.presentationml.notesSlide+xml"/>
  <Override PartName="/ppt/slides/slide1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000" autoAdjust="0"/>
    <p:restoredTop sz="94660"/>
  </p:normalViewPr>
  <p:slideViewPr>
    <p:cSldViewPr snapToGrid="0">
      <p:cViewPr varScale="1">
        <p:scale>
          <a:sx n="70" d="100"/>
          <a:sy n="70" d="100"/>
        </p:scale>
        <p:origin x="738" y="72"/>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tableStyles" Target="tableStyles.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75" name=""/>
        <p:cNvGrpSpPr/>
        <p:nvPr/>
      </p:nvGrpSpPr>
      <p:grpSpPr>
        <a:xfrm>
          <a:off x="0" y="0"/>
          <a:ext cx="0" cy="0"/>
          <a:chOff x="0" y="0"/>
          <a:chExt cx="0" cy="0"/>
        </a:xfrm>
      </p:grpSpPr>
      <p:sp>
        <p:nvSpPr>
          <p:cNvPr id="1048733"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n-US"/>
          </a:p>
        </p:txBody>
      </p:sp>
      <p:sp>
        <p:nvSpPr>
          <p:cNvPr id="1048734"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56E37656-7A7E-46D7-9514-DAC842F1CF62}" type="datetimeFigureOut">
              <a:rPr lang="en-US" smtClean="0"/>
              <a:t>9/16/2021</a:t>
            </a:fld>
            <a:endParaRPr lang="en-US"/>
          </a:p>
        </p:txBody>
      </p:sp>
      <p:sp>
        <p:nvSpPr>
          <p:cNvPr id="1048735"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lang="en-US"/>
          </a:p>
        </p:txBody>
      </p:sp>
      <p:sp>
        <p:nvSpPr>
          <p:cNvPr id="1048736"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37"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en-US"/>
          </a:p>
        </p:txBody>
      </p:sp>
      <p:sp>
        <p:nvSpPr>
          <p:cNvPr id="1048738"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8F2696A2-0680-47E2-B005-826BAED54EE5}" type="slidenum">
              <a:rPr lang="en-US" smtClean="0"/>
              <a:t>‹#›</a:t>
            </a:fld>
            <a:endParaRPr lang="en-U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611" name="Slide Image Placeholder 1"/>
          <p:cNvSpPr>
            <a:spLocks noChangeAspect="1" noRot="1" noGrp="1"/>
          </p:cNvSpPr>
          <p:nvPr>
            <p:ph type="sldImg"/>
          </p:nvPr>
        </p:nvSpPr>
        <p:spPr/>
      </p:sp>
      <p:sp>
        <p:nvSpPr>
          <p:cNvPr id="1048612" name="Notes Placeholder 2"/>
          <p:cNvSpPr>
            <a:spLocks noGrp="1"/>
          </p:cNvSpPr>
          <p:nvPr>
            <p:ph type="body" idx="1"/>
          </p:nvPr>
        </p:nvSpPr>
        <p:spPr/>
        <p:txBody>
          <a:bodyPr/>
          <a:p>
            <a:r>
              <a:rPr dirty="0" lang="en-US" smtClean="0"/>
              <a:t>In</a:t>
            </a:r>
            <a:r>
              <a:rPr baseline="0" dirty="0" lang="en-US" smtClean="0"/>
              <a:t> this model, the people are the core components surrounding by the different subsystems that the people interact with. It also seeks to depict the inter-relationship between these subsystems and the lives of the people. The subsystems are as listed above.</a:t>
            </a:r>
            <a:endParaRPr dirty="0" lang="en-US"/>
          </a:p>
        </p:txBody>
      </p:sp>
      <p:sp>
        <p:nvSpPr>
          <p:cNvPr id="1048613" name="Slide Number Placeholder 3"/>
          <p:cNvSpPr>
            <a:spLocks noGrp="1"/>
          </p:cNvSpPr>
          <p:nvPr>
            <p:ph type="sldNum" sz="quarter" idx="10"/>
          </p:nvPr>
        </p:nvSpPr>
        <p:spPr/>
        <p:txBody>
          <a:bodyPr/>
          <a:p>
            <a:fld id="{8F2696A2-0680-47E2-B005-826BAED54EE5}" type="slidenum">
              <a:rPr lang="en-US" smtClean="0"/>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618" name="Slide Image Placeholder 1"/>
          <p:cNvSpPr>
            <a:spLocks noChangeAspect="1" noRot="1" noGrp="1"/>
          </p:cNvSpPr>
          <p:nvPr>
            <p:ph type="sldImg"/>
          </p:nvPr>
        </p:nvSpPr>
        <p:spPr/>
      </p:sp>
      <p:sp>
        <p:nvSpPr>
          <p:cNvPr id="1048619" name="Notes Placeholder 2"/>
          <p:cNvSpPr>
            <a:spLocks noGrp="1"/>
          </p:cNvSpPr>
          <p:nvPr>
            <p:ph type="body" idx="1"/>
          </p:nvPr>
        </p:nvSpPr>
        <p:spPr/>
        <p:txBody>
          <a:bodyPr/>
          <a:p>
            <a:r>
              <a:rPr dirty="0" lang="en-US" smtClean="0"/>
              <a:t>The university</a:t>
            </a:r>
            <a:r>
              <a:rPr baseline="0" dirty="0" lang="en-US" smtClean="0"/>
              <a:t> at Buffalo SUNY was recognized as the 79</a:t>
            </a:r>
            <a:r>
              <a:rPr baseline="30000" dirty="0" lang="en-US" smtClean="0"/>
              <a:t>th</a:t>
            </a:r>
            <a:r>
              <a:rPr baseline="0" dirty="0" lang="en-US" smtClean="0"/>
              <a:t> best national university and 31</a:t>
            </a:r>
            <a:r>
              <a:rPr baseline="30000" dirty="0" lang="en-US" smtClean="0"/>
              <a:t>st</a:t>
            </a:r>
            <a:r>
              <a:rPr baseline="0" dirty="0" lang="en-US" smtClean="0"/>
              <a:t> best public national university by the U.S News and World report in 2020. The graduates from these institutions especially those in engineering and education </a:t>
            </a:r>
            <a:r>
              <a:rPr baseline="0" dirty="0" lang="en-US" err="1" smtClean="0"/>
              <a:t>programmes</a:t>
            </a:r>
            <a:r>
              <a:rPr baseline="0" dirty="0" lang="en-US" smtClean="0"/>
              <a:t> were ranked among the top 100 9730. </a:t>
            </a:r>
            <a:r>
              <a:rPr dirty="0" sz="1200" lang="en-US" smtClean="0"/>
              <a:t>These schools’ curriculum, budget and personnel are overseen by 9 elected members. </a:t>
            </a:r>
            <a:endParaRPr baseline="0" dirty="0" lang="en-US" smtClean="0"/>
          </a:p>
          <a:p>
            <a:r>
              <a:rPr baseline="0" dirty="0" lang="en-US" smtClean="0"/>
              <a:t>The private colleges ‘ </a:t>
            </a:r>
            <a:r>
              <a:rPr baseline="0" dirty="0" lang="en-US" err="1" smtClean="0"/>
              <a:t>D’Youville</a:t>
            </a:r>
            <a:r>
              <a:rPr baseline="0" dirty="0" lang="en-US" smtClean="0"/>
              <a:t> college, </a:t>
            </a:r>
            <a:r>
              <a:rPr baseline="0" dirty="0" lang="en-US" err="1" smtClean="0"/>
              <a:t>Medaille</a:t>
            </a:r>
            <a:r>
              <a:rPr baseline="0" dirty="0" lang="en-US" smtClean="0"/>
              <a:t> college and </a:t>
            </a:r>
            <a:r>
              <a:rPr baseline="0" dirty="0" lang="en-US" err="1" smtClean="0"/>
              <a:t>Canisius</a:t>
            </a:r>
            <a:r>
              <a:rPr baseline="0" dirty="0" lang="en-US" smtClean="0"/>
              <a:t> college enroll an estimate of about 5,000 students.</a:t>
            </a:r>
          </a:p>
          <a:p>
            <a:r>
              <a:rPr baseline="0" dirty="0" lang="en-US" smtClean="0"/>
              <a:t>The Erie community college is a also private and it enrolls 1,300 students in the south city for healthcare related training.</a:t>
            </a:r>
            <a:endParaRPr dirty="0" lang="en-US"/>
          </a:p>
        </p:txBody>
      </p:sp>
      <p:sp>
        <p:nvSpPr>
          <p:cNvPr id="1048620" name="Slide Number Placeholder 3"/>
          <p:cNvSpPr>
            <a:spLocks noGrp="1"/>
          </p:cNvSpPr>
          <p:nvPr>
            <p:ph type="sldNum" sz="quarter" idx="10"/>
          </p:nvPr>
        </p:nvSpPr>
        <p:spPr/>
        <p:txBody>
          <a:bodyPr/>
          <a:p>
            <a:fld id="{8F2696A2-0680-47E2-B005-826BAED54EE5}" type="slidenum">
              <a:rPr lang="en-US" smtClean="0"/>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623" name="Slide Image Placeholder 1"/>
          <p:cNvSpPr>
            <a:spLocks noChangeAspect="1" noRot="1" noGrp="1"/>
          </p:cNvSpPr>
          <p:nvPr>
            <p:ph type="sldImg"/>
          </p:nvPr>
        </p:nvSpPr>
        <p:spPr/>
      </p:sp>
      <p:sp>
        <p:nvSpPr>
          <p:cNvPr id="1048624" name="Notes Placeholder 2"/>
          <p:cNvSpPr>
            <a:spLocks noGrp="1"/>
          </p:cNvSpPr>
          <p:nvPr>
            <p:ph type="body" idx="1"/>
          </p:nvPr>
        </p:nvSpPr>
        <p:spPr/>
        <p:txBody>
          <a:bodyPr/>
          <a:p>
            <a:endParaRPr dirty="0" lang="en-US" smtClean="0"/>
          </a:p>
          <a:p>
            <a:r>
              <a:rPr dirty="0" lang="en-US" smtClean="0"/>
              <a:t>Most</a:t>
            </a:r>
            <a:r>
              <a:rPr baseline="0" dirty="0" lang="en-US" smtClean="0"/>
              <a:t> of these criminal activities are higher in Buffalo city than the peer city and the national average. The crimes are dealt with by the Buffalo police department.</a:t>
            </a:r>
            <a:endParaRPr dirty="0" lang="en-US"/>
          </a:p>
        </p:txBody>
      </p:sp>
      <p:sp>
        <p:nvSpPr>
          <p:cNvPr id="1048625" name="Slide Number Placeholder 3"/>
          <p:cNvSpPr>
            <a:spLocks noGrp="1"/>
          </p:cNvSpPr>
          <p:nvPr>
            <p:ph type="sldNum" sz="quarter" idx="10"/>
          </p:nvPr>
        </p:nvSpPr>
        <p:spPr/>
        <p:txBody>
          <a:bodyPr/>
          <a:p>
            <a:fld id="{8F2696A2-0680-47E2-B005-826BAED54EE5}" type="slidenum">
              <a:rPr lang="en-US" smtClean="0"/>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628" name="Slide Image Placeholder 1"/>
          <p:cNvSpPr>
            <a:spLocks noChangeAspect="1" noRot="1" noGrp="1"/>
          </p:cNvSpPr>
          <p:nvPr>
            <p:ph type="sldImg"/>
          </p:nvPr>
        </p:nvSpPr>
        <p:spPr/>
      </p:sp>
      <p:sp>
        <p:nvSpPr>
          <p:cNvPr id="1048629" name="Notes Placeholder 2"/>
          <p:cNvSpPr>
            <a:spLocks noGrp="1"/>
          </p:cNvSpPr>
          <p:nvPr>
            <p:ph type="body" idx="1"/>
          </p:nvPr>
        </p:nvSpPr>
        <p:spPr/>
        <p:txBody>
          <a:bodyPr/>
          <a:p>
            <a:pPr>
              <a:lnSpc>
                <a:spcPct val="150000"/>
              </a:lnSpc>
            </a:pPr>
            <a:endParaRPr dirty="0" sz="1200" lang="en-US" smtClean="0"/>
          </a:p>
          <a:p>
            <a:pPr>
              <a:lnSpc>
                <a:spcPct val="150000"/>
              </a:lnSpc>
            </a:pPr>
            <a:r>
              <a:rPr dirty="0" sz="1200" lang="en-US" smtClean="0"/>
              <a:t>Manufacturing involves automotive</a:t>
            </a:r>
            <a:r>
              <a:rPr baseline="0" dirty="0" sz="1200" lang="en-US" smtClean="0"/>
              <a:t> parts, </a:t>
            </a:r>
            <a:r>
              <a:rPr dirty="0" sz="1200" lang="en-US" smtClean="0"/>
              <a:t>steel,</a:t>
            </a:r>
            <a:r>
              <a:rPr baseline="0" dirty="0" sz="1200" lang="en-US" smtClean="0"/>
              <a:t> chemicals, food products, machinery and electronics</a:t>
            </a:r>
            <a:r>
              <a:rPr dirty="0" sz="1200" lang="en-US" smtClean="0"/>
              <a:t> manufacturing.</a:t>
            </a:r>
          </a:p>
          <a:p>
            <a:pPr>
              <a:lnSpc>
                <a:spcPct val="150000"/>
              </a:lnSpc>
            </a:pPr>
            <a:r>
              <a:rPr dirty="0" sz="1200" lang="en-US" smtClean="0"/>
              <a:t>The primary sectors include; retail tourism, logistics, business services such as banking and insurance and healthcare. </a:t>
            </a:r>
            <a:r>
              <a:rPr dirty="0" sz="1200" lang="en-US" err="1" smtClean="0"/>
              <a:t>Tp</a:t>
            </a:r>
            <a:r>
              <a:rPr dirty="0" sz="1200" lang="en-US" smtClean="0"/>
              <a:t> employers include; </a:t>
            </a:r>
            <a:r>
              <a:rPr dirty="0" sz="1200" lang="en-US" err="1" smtClean="0"/>
              <a:t>Kaleida</a:t>
            </a:r>
            <a:r>
              <a:rPr dirty="0" sz="1200" lang="en-US" smtClean="0"/>
              <a:t> Health, M&amp;T Bank </a:t>
            </a:r>
            <a:r>
              <a:rPr dirty="0" sz="1200" lang="en-US" err="1" smtClean="0"/>
              <a:t>e.t.c</a:t>
            </a:r>
            <a:endParaRPr dirty="0" sz="1200" lang="en-US" smtClean="0"/>
          </a:p>
          <a:p>
            <a:pPr>
              <a:lnSpc>
                <a:spcPct val="150000"/>
              </a:lnSpc>
            </a:pPr>
            <a:r>
              <a:rPr dirty="0" sz="1200" lang="en-US" smtClean="0"/>
              <a:t>The</a:t>
            </a:r>
            <a:r>
              <a:rPr baseline="0" dirty="0" sz="1200" lang="en-US" smtClean="0"/>
              <a:t> mayor’s roles include overseeing all heads of the city’s departments, taking part in ceremonies as well as serving as a liaison between the city and local cultural institutions. </a:t>
            </a:r>
          </a:p>
          <a:p>
            <a:pPr>
              <a:lnSpc>
                <a:spcPct val="150000"/>
              </a:lnSpc>
            </a:pPr>
            <a:r>
              <a:rPr baseline="0" dirty="0" sz="1200" lang="en-US" smtClean="0"/>
              <a:t>The council has 9 council members representing the 9 districts.</a:t>
            </a:r>
          </a:p>
          <a:p>
            <a:pPr>
              <a:lnSpc>
                <a:spcPct val="150000"/>
              </a:lnSpc>
            </a:pPr>
            <a:r>
              <a:rPr baseline="0" dirty="0" sz="1200" lang="en-US" smtClean="0"/>
              <a:t>Among the cases dealt with by the Eighth judicial district include violations and housing matters.</a:t>
            </a:r>
            <a:endParaRPr dirty="0" sz="1200" lang="en-US" smtClean="0"/>
          </a:p>
          <a:p>
            <a:pPr>
              <a:lnSpc>
                <a:spcPct val="150000"/>
              </a:lnSpc>
            </a:pPr>
            <a:endParaRPr dirty="0" sz="1200" lang="en-US" smtClean="0"/>
          </a:p>
        </p:txBody>
      </p:sp>
      <p:sp>
        <p:nvSpPr>
          <p:cNvPr id="1048630" name="Slide Number Placeholder 3"/>
          <p:cNvSpPr>
            <a:spLocks noGrp="1"/>
          </p:cNvSpPr>
          <p:nvPr>
            <p:ph type="sldNum" sz="quarter" idx="10"/>
          </p:nvPr>
        </p:nvSpPr>
        <p:spPr/>
        <p:txBody>
          <a:bodyPr/>
          <a:p>
            <a:fld id="{8F2696A2-0680-47E2-B005-826BAED54EE5}" type="slidenum">
              <a:rPr lang="en-US" smtClean="0"/>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33" name="Slide Image Placeholder 1"/>
          <p:cNvSpPr>
            <a:spLocks noChangeAspect="1" noRot="1" noGrp="1"/>
          </p:cNvSpPr>
          <p:nvPr>
            <p:ph type="sldImg"/>
          </p:nvPr>
        </p:nvSpPr>
        <p:spPr/>
      </p:sp>
      <p:sp>
        <p:nvSpPr>
          <p:cNvPr id="1048634" name="Notes Placeholder 2"/>
          <p:cNvSpPr>
            <a:spLocks noGrp="1"/>
          </p:cNvSpPr>
          <p:nvPr>
            <p:ph type="body" idx="1"/>
          </p:nvPr>
        </p:nvSpPr>
        <p:spPr/>
        <p:txBody>
          <a:bodyPr/>
          <a:p>
            <a:r>
              <a:rPr dirty="0" lang="en-US" smtClean="0"/>
              <a:t>The Roswell Park Cancer Center is ranked</a:t>
            </a:r>
            <a:r>
              <a:rPr baseline="0" dirty="0" lang="en-US" smtClean="0"/>
              <a:t> the 14</a:t>
            </a:r>
            <a:r>
              <a:rPr baseline="30000" dirty="0" lang="en-US" smtClean="0"/>
              <a:t>th</a:t>
            </a:r>
            <a:r>
              <a:rPr baseline="0" dirty="0" lang="en-US" smtClean="0"/>
              <a:t> best cancer treatment center in the United States.</a:t>
            </a:r>
          </a:p>
          <a:p>
            <a:r>
              <a:rPr baseline="0" dirty="0" lang="en-US" smtClean="0"/>
              <a:t>The Erie County Medical Center is run by the county. Some facilities are covered by insurance while for some, the clients have to pay out of pocket.</a:t>
            </a:r>
          </a:p>
          <a:p>
            <a:r>
              <a:rPr baseline="0" dirty="0" lang="en-US" smtClean="0"/>
              <a:t>Sanitation</a:t>
            </a:r>
          </a:p>
          <a:p>
            <a:r>
              <a:rPr baseline="0" dirty="0" lang="en-US" smtClean="0"/>
              <a:t>=The sanitation department collects solid waste at over 86,000 weekly locations. Under this there is a recycling department which is in charge of collecting recyclables on weekly basis.</a:t>
            </a:r>
          </a:p>
          <a:p>
            <a:r>
              <a:rPr baseline="0" dirty="0" lang="en-US" smtClean="0"/>
              <a:t>=The water treatment system was opened in 1915 and its capacity is second to that one in Paris.</a:t>
            </a:r>
            <a:endParaRPr dirty="0" lang="en-US"/>
          </a:p>
        </p:txBody>
      </p:sp>
      <p:sp>
        <p:nvSpPr>
          <p:cNvPr id="1048635" name="Slide Number Placeholder 3"/>
          <p:cNvSpPr>
            <a:spLocks noGrp="1"/>
          </p:cNvSpPr>
          <p:nvPr>
            <p:ph type="sldNum" sz="quarter" idx="10"/>
          </p:nvPr>
        </p:nvSpPr>
        <p:spPr/>
        <p:txBody>
          <a:bodyPr/>
          <a:p>
            <a:fld id="{8F2696A2-0680-47E2-B005-826BAED54EE5}" type="slidenum">
              <a:rPr lang="en-US" smtClean="0"/>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38" name="Slide Image Placeholder 1"/>
          <p:cNvSpPr>
            <a:spLocks noChangeAspect="1" noRot="1" noGrp="1"/>
          </p:cNvSpPr>
          <p:nvPr>
            <p:ph type="sldImg"/>
          </p:nvPr>
        </p:nvSpPr>
        <p:spPr/>
      </p:sp>
      <p:sp>
        <p:nvSpPr>
          <p:cNvPr id="1048639" name="Notes Placeholder 2"/>
          <p:cNvSpPr>
            <a:spLocks noGrp="1"/>
          </p:cNvSpPr>
          <p:nvPr>
            <p:ph type="body" idx="1"/>
          </p:nvPr>
        </p:nvSpPr>
        <p:spPr/>
        <p:txBody>
          <a:bodyPr/>
          <a:p>
            <a:pPr algn="l" defTabSz="914400" eaLnBrk="1" fontAlgn="auto" hangingPunct="1" indent="0" latinLnBrk="0" lvl="0" marL="0" marR="0" rtl="0">
              <a:lnSpc>
                <a:spcPct val="150000"/>
              </a:lnSpc>
              <a:spcBef>
                <a:spcPts val="0"/>
              </a:spcBef>
              <a:spcAft>
                <a:spcPts val="0"/>
              </a:spcAft>
              <a:buClrTx/>
              <a:buSzTx/>
              <a:buFontTx/>
              <a:buNone/>
            </a:pPr>
            <a:r>
              <a:rPr dirty="0" sz="1200" lang="en-US" smtClean="0"/>
              <a:t>Proper water and sanitation</a:t>
            </a:r>
            <a:r>
              <a:rPr baseline="0" dirty="0" sz="1200" lang="en-US" smtClean="0"/>
              <a:t> systems are vital to community health. </a:t>
            </a:r>
            <a:r>
              <a:rPr dirty="0" sz="1200" lang="en-US" smtClean="0"/>
              <a:t>They help in the prevention of communicable diseases such as diarrheal diseases, pneumonia and others.</a:t>
            </a:r>
          </a:p>
          <a:p>
            <a:pPr>
              <a:lnSpc>
                <a:spcPct val="150000"/>
              </a:lnSpc>
            </a:pPr>
            <a:r>
              <a:rPr dirty="0" sz="1200" lang="en-US" smtClean="0"/>
              <a:t>A water treatment system in place ensure health promotion and prevention of water-related diseases. On the other hand, proper management of solid waste prevent environmental pollution which may lead to breeding</a:t>
            </a:r>
            <a:r>
              <a:rPr baseline="0" dirty="0" sz="1200" lang="en-US" smtClean="0"/>
              <a:t> of vectors of diseases such mosquitoes and lice.</a:t>
            </a:r>
          </a:p>
          <a:p>
            <a:pPr>
              <a:lnSpc>
                <a:spcPct val="150000"/>
              </a:lnSpc>
            </a:pPr>
            <a:r>
              <a:rPr baseline="0" dirty="0" sz="1200" lang="en-US" smtClean="0"/>
              <a:t>Health centers provide the necessary treatment in the case of disease.</a:t>
            </a:r>
          </a:p>
          <a:p>
            <a:pPr>
              <a:lnSpc>
                <a:spcPct val="150000"/>
              </a:lnSpc>
            </a:pPr>
            <a:r>
              <a:rPr baseline="0" dirty="0" sz="1200" lang="en-US" smtClean="0"/>
              <a:t>Academic and research institutes allows for continuing research on emerging issues and hence ensuring patient care is up to date and evidence-based. Buffalo city has in place most of these infrastructure for health promotion. However, the levels of crime in Buffalo are alarming threatening the life and safety of its residents. This has been related to poverty levels which are high in the city.</a:t>
            </a:r>
          </a:p>
          <a:p>
            <a:pPr>
              <a:lnSpc>
                <a:spcPct val="150000"/>
              </a:lnSpc>
            </a:pPr>
            <a:r>
              <a:rPr baseline="0" dirty="0" sz="1200" lang="en-US" smtClean="0"/>
              <a:t>The city also has only one vocation training center for healthcare which is not adequate compared to the city’s population.</a:t>
            </a:r>
          </a:p>
          <a:p>
            <a:pPr>
              <a:lnSpc>
                <a:spcPct val="150000"/>
              </a:lnSpc>
            </a:pPr>
            <a:endParaRPr dirty="0" sz="1200" lang="en-US" smtClean="0"/>
          </a:p>
        </p:txBody>
      </p:sp>
      <p:sp>
        <p:nvSpPr>
          <p:cNvPr id="1048640" name="Slide Number Placeholder 3"/>
          <p:cNvSpPr>
            <a:spLocks noGrp="1"/>
          </p:cNvSpPr>
          <p:nvPr>
            <p:ph type="sldNum" sz="quarter" idx="10"/>
          </p:nvPr>
        </p:nvSpPr>
        <p:spPr/>
        <p:txBody>
          <a:bodyPr/>
          <a:p>
            <a:fld id="{8F2696A2-0680-47E2-B005-826BAED54EE5}" type="slidenum">
              <a:rPr lang="en-US" smtClean="0"/>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43" name="Slide Image Placeholder 1"/>
          <p:cNvSpPr>
            <a:spLocks noChangeAspect="1" noRot="1" noGrp="1"/>
          </p:cNvSpPr>
          <p:nvPr>
            <p:ph type="sldImg"/>
          </p:nvPr>
        </p:nvSpPr>
        <p:spPr/>
      </p:sp>
      <p:sp>
        <p:nvSpPr>
          <p:cNvPr id="1048644" name="Notes Placeholder 2"/>
          <p:cNvSpPr>
            <a:spLocks noGrp="1"/>
          </p:cNvSpPr>
          <p:nvPr>
            <p:ph type="body" idx="1"/>
          </p:nvPr>
        </p:nvSpPr>
        <p:spPr/>
        <p:txBody>
          <a:bodyPr/>
          <a:p>
            <a:r>
              <a:rPr dirty="0" lang="en-US" smtClean="0"/>
              <a:t>From the experience in Buffalo city, crime</a:t>
            </a:r>
            <a:r>
              <a:rPr baseline="0" dirty="0" lang="en-US" smtClean="0"/>
              <a:t> was a major issues. This could be strongly linked to the low standards of living led by a majority of the residents of Buffalo city.</a:t>
            </a:r>
          </a:p>
          <a:p>
            <a:r>
              <a:rPr baseline="0" dirty="0" lang="en-US" smtClean="0"/>
              <a:t>Crime leads to loss of property and many other  outcome. Of healthcare interest, the ultimate outcome of the criminal activities is major traumatic injuries and long-term disability. This can happen to the perpetrator, victim, or both.</a:t>
            </a:r>
          </a:p>
          <a:p>
            <a:r>
              <a:rPr baseline="0" dirty="0" lang="en-US" smtClean="0"/>
              <a:t>Solutions to the above diagnosis involves addressing both the direct and indirect causes related to the problem- strengthening the healthcare system-health workforce as well as the levels of poverty in the community.</a:t>
            </a:r>
            <a:endParaRPr dirty="0" lang="en-US"/>
          </a:p>
        </p:txBody>
      </p:sp>
      <p:sp>
        <p:nvSpPr>
          <p:cNvPr id="1048645" name="Slide Number Placeholder 3"/>
          <p:cNvSpPr>
            <a:spLocks noGrp="1"/>
          </p:cNvSpPr>
          <p:nvPr>
            <p:ph type="sldNum" sz="quarter" idx="10"/>
          </p:nvPr>
        </p:nvSpPr>
        <p:spPr/>
        <p:txBody>
          <a:bodyPr/>
          <a:p>
            <a:fld id="{8F2696A2-0680-47E2-B005-826BAED54EE5}" type="slidenum">
              <a:rPr lang="en-US" smtClean="0"/>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59" name=""/>
        <p:cNvGrpSpPr/>
        <p:nvPr/>
      </p:nvGrpSpPr>
      <p:grpSpPr>
        <a:xfrm>
          <a:off x="0" y="0"/>
          <a:ext cx="0" cy="0"/>
          <a:chOff x="0" y="0"/>
          <a:chExt cx="0" cy="0"/>
        </a:xfrm>
      </p:grpSpPr>
      <p:sp>
        <p:nvSpPr>
          <p:cNvPr id="1048648" name="Slide Image Placeholder 1"/>
          <p:cNvSpPr>
            <a:spLocks noChangeAspect="1" noRot="1" noGrp="1"/>
          </p:cNvSpPr>
          <p:nvPr>
            <p:ph type="sldImg"/>
          </p:nvPr>
        </p:nvSpPr>
        <p:spPr/>
      </p:sp>
      <p:sp>
        <p:nvSpPr>
          <p:cNvPr id="1048649" name="Notes Placeholder 2"/>
          <p:cNvSpPr>
            <a:spLocks noGrp="1"/>
          </p:cNvSpPr>
          <p:nvPr>
            <p:ph type="body" idx="1"/>
          </p:nvPr>
        </p:nvSpPr>
        <p:spPr/>
        <p:txBody>
          <a:bodyPr/>
          <a:p>
            <a:r>
              <a:rPr dirty="0" lang="en-US" smtClean="0"/>
              <a:t>Poverty is one</a:t>
            </a:r>
            <a:r>
              <a:rPr baseline="0" dirty="0" lang="en-US" smtClean="0"/>
              <a:t> of the</a:t>
            </a:r>
            <a:r>
              <a:rPr dirty="0" lang="en-US" smtClean="0"/>
              <a:t> main basic determinant of health.</a:t>
            </a:r>
            <a:r>
              <a:rPr baseline="0" dirty="0" lang="en-US" smtClean="0"/>
              <a:t> Contributing factors to poverty include lack of employment, lack of education and poor political and economic environments. Reducing levels of poverty or the number of households living below the poverty line can lower the number of people involved in robbery and other forms of crime. This can be done by putting measures to lower the cost of labor to encourage the employers to deploy more workers and hence improving their living standards. </a:t>
            </a:r>
          </a:p>
          <a:p>
            <a:r>
              <a:rPr baseline="0" dirty="0" lang="en-US" smtClean="0"/>
              <a:t>Number of health workforce through expanded healthcare training is important to improve quantity of services offered. This together with the quality, evidence-based care present in Buffalo is likely to promote accessibility and acceptability of healthcare services.</a:t>
            </a:r>
          </a:p>
          <a:p>
            <a:r>
              <a:rPr baseline="0" dirty="0" lang="en-US" smtClean="0"/>
              <a:t>With enough heath personnel, injuries and other associated problems likely to result from criminal activities. Efficient care ensure that the complications are avoided and in the event that they occur, they are </a:t>
            </a:r>
            <a:r>
              <a:rPr baseline="0" dirty="0" lang="en-US" err="1" smtClean="0"/>
              <a:t>dealth</a:t>
            </a:r>
            <a:r>
              <a:rPr baseline="0" dirty="0" lang="en-US" smtClean="0"/>
              <a:t> with appropriately to prevent morbidity and mortality.</a:t>
            </a:r>
            <a:endParaRPr dirty="0" lang="en-US"/>
          </a:p>
        </p:txBody>
      </p:sp>
      <p:sp>
        <p:nvSpPr>
          <p:cNvPr id="1048650" name="Slide Number Placeholder 3"/>
          <p:cNvSpPr>
            <a:spLocks noGrp="1"/>
          </p:cNvSpPr>
          <p:nvPr>
            <p:ph type="sldNum" sz="quarter" idx="10"/>
          </p:nvPr>
        </p:nvSpPr>
        <p:spPr/>
        <p:txBody>
          <a:bodyPr/>
          <a:p>
            <a:fld id="{8F2696A2-0680-47E2-B005-826BAED54EE5}" type="slidenum">
              <a:rPr lang="en-US" smtClean="0"/>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Title Slide">
    <p:spTree>
      <p:nvGrpSpPr>
        <p:cNvPr id="30" name=""/>
        <p:cNvGrpSpPr/>
        <p:nvPr/>
      </p:nvGrpSpPr>
      <p:grpSpPr>
        <a:xfrm>
          <a:off x="0" y="0"/>
          <a:ext cx="0" cy="0"/>
          <a:chOff x="0" y="0"/>
          <a:chExt cx="0" cy="0"/>
        </a:xfrm>
      </p:grpSpPr>
      <p:grpSp>
        <p:nvGrpSpPr>
          <p:cNvPr id="31" name="Group 6"/>
          <p:cNvGrpSpPr/>
          <p:nvPr/>
        </p:nvGrpSpPr>
        <p:grpSpPr>
          <a:xfrm>
            <a:off x="0" y="-8467"/>
            <a:ext cx="12192000" cy="6866467"/>
            <a:chOff x="0" y="-8467"/>
            <a:chExt cx="12192000" cy="6866467"/>
          </a:xfrm>
        </p:grpSpPr>
        <p:cxnSp>
          <p:nvCxnSpPr>
            <p:cNvPr id="3145730" name="Straight Connector 31"/>
            <p:cNvCxnSpPr>
              <a:cxnSpLocks/>
            </p:cNvCxnSpPr>
            <p:nvPr/>
          </p:nvCxnSpPr>
          <p:spPr>
            <a:xfrm>
              <a:off x="9371012" y="0"/>
              <a:ext cx="1219200" cy="6858000"/>
            </a:xfrm>
            <a:prstGeom prst="line"/>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31" name="Straight Connector 20"/>
            <p:cNvCxnSpPr>
              <a:cxnSpLocks/>
            </p:cNvCxnSpPr>
            <p:nvPr/>
          </p:nvCxnSpPr>
          <p:spPr>
            <a:xfrm flipH="1">
              <a:off x="7425267" y="3681413"/>
              <a:ext cx="4763558" cy="3176587"/>
            </a:xfrm>
            <a:prstGeom prst="line"/>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589" name="Rectangle 23"/>
            <p:cNvSpPr/>
            <p:nvPr/>
          </p:nvSpPr>
          <p:spPr>
            <a:xfrm>
              <a:off x="9181476" y="-8467"/>
              <a:ext cx="3007349" cy="6866467"/>
            </a:xfrm>
            <a:custGeom>
              <a:av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0" name="Rectangle 25"/>
            <p:cNvSpPr/>
            <p:nvPr/>
          </p:nvSpPr>
          <p:spPr>
            <a:xfrm>
              <a:off x="9603442" y="-8467"/>
              <a:ext cx="2588558" cy="6866467"/>
            </a:xfrm>
            <a:custGeom>
              <a:av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1"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2" name="Rectangle 27"/>
            <p:cNvSpPr/>
            <p:nvPr/>
          </p:nvSpPr>
          <p:spPr>
            <a:xfrm>
              <a:off x="9334500" y="-8467"/>
              <a:ext cx="2854326" cy="6866467"/>
            </a:xfrm>
            <a:custGeom>
              <a:av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3" name="Rectangle 28"/>
            <p:cNvSpPr/>
            <p:nvPr/>
          </p:nvSpPr>
          <p:spPr>
            <a:xfrm>
              <a:off x="10898730" y="-8467"/>
              <a:ext cx="1290094" cy="6866467"/>
            </a:xfrm>
            <a:custGeom>
              <a:av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4" name="Rectangle 29"/>
            <p:cNvSpPr/>
            <p:nvPr/>
          </p:nvSpPr>
          <p:spPr>
            <a:xfrm>
              <a:off x="10938999" y="-8467"/>
              <a:ext cx="1249825" cy="6866467"/>
            </a:xfrm>
            <a:custGeom>
              <a:av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5"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6"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597"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dirty="0" lang="en-US"/>
          </a:p>
        </p:txBody>
      </p:sp>
      <p:sp>
        <p:nvSpPr>
          <p:cNvPr id="1048598" name="Subtitle 2"/>
          <p:cNvSpPr>
            <a:spLocks noGrp="1"/>
          </p:cNvSpPr>
          <p:nvPr>
            <p:ph type="subTitle" idx="1"/>
          </p:nvPr>
        </p:nvSpPr>
        <p:spPr>
          <a:xfrm>
            <a:off x="1507067" y="4050833"/>
            <a:ext cx="7766936" cy="1096899"/>
          </a:xfrm>
        </p:spPr>
        <p:txBody>
          <a:bodyPr anchor="t"/>
          <a:lstStyle>
            <a:lvl1pPr algn="r" indent="0" marL="0">
              <a:buNone/>
              <a:defRPr>
                <a:solidFill>
                  <a:schemeClr val="tx1">
                    <a:lumMod val="50000"/>
                    <a:lumOff val="50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smtClean="0"/>
              <a:t>Click to edit Master subtitle style</a:t>
            </a:r>
            <a:endParaRPr dirty="0" lang="en-US"/>
          </a:p>
        </p:txBody>
      </p:sp>
      <p:sp>
        <p:nvSpPr>
          <p:cNvPr id="1048599"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600" name="Footer Placeholder 4"/>
          <p:cNvSpPr>
            <a:spLocks noGrp="1"/>
          </p:cNvSpPr>
          <p:nvPr>
            <p:ph type="ftr" sz="quarter" idx="11"/>
          </p:nvPr>
        </p:nvSpPr>
        <p:spPr/>
        <p:txBody>
          <a:bodyPr/>
          <a:p>
            <a:endParaRPr lang="en-US"/>
          </a:p>
        </p:txBody>
      </p:sp>
      <p:sp>
        <p:nvSpPr>
          <p:cNvPr id="1048601" name="Slide Number Placeholder 5"/>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74" name=""/>
        <p:cNvGrpSpPr/>
        <p:nvPr/>
      </p:nvGrpSpPr>
      <p:grpSpPr>
        <a:xfrm>
          <a:off x="0" y="0"/>
          <a:ext cx="0" cy="0"/>
          <a:chOff x="0" y="0"/>
          <a:chExt cx="0" cy="0"/>
        </a:xfrm>
      </p:grpSpPr>
      <p:sp>
        <p:nvSpPr>
          <p:cNvPr id="1048728" name="Title 1"/>
          <p:cNvSpPr>
            <a:spLocks noGrp="1"/>
          </p:cNvSpPr>
          <p:nvPr>
            <p:ph type="title"/>
          </p:nvPr>
        </p:nvSpPr>
        <p:spPr>
          <a:xfrm>
            <a:off x="677335" y="609600"/>
            <a:ext cx="8596668" cy="3403600"/>
          </a:xfrm>
        </p:spPr>
        <p:txBody>
          <a:bodyPr anchor="ctr">
            <a:normAutofit/>
          </a:bodyPr>
          <a:lstStyle>
            <a:lvl1pPr algn="l">
              <a:defRPr b="0" cap="none" sz="4400"/>
            </a:lvl1pPr>
          </a:lstStyle>
          <a:p>
            <a:r>
              <a:rPr lang="en-US" smtClean="0"/>
              <a:t>Click to edit Master title style</a:t>
            </a:r>
            <a:endParaRPr dirty="0" lang="en-US"/>
          </a:p>
        </p:txBody>
      </p:sp>
      <p:sp>
        <p:nvSpPr>
          <p:cNvPr id="1048729" name="Text Placeholder 2"/>
          <p:cNvSpPr>
            <a:spLocks noGrp="1"/>
          </p:cNvSpPr>
          <p:nvPr>
            <p:ph type="body" idx="1"/>
          </p:nvPr>
        </p:nvSpPr>
        <p:spPr>
          <a:xfrm>
            <a:off x="677335" y="4470400"/>
            <a:ext cx="8596668" cy="1570962"/>
          </a:xfrm>
        </p:spPr>
        <p:txBody>
          <a:bodyPr anchor="ctr">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730"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731" name="Footer Placeholder 4"/>
          <p:cNvSpPr>
            <a:spLocks noGrp="1"/>
          </p:cNvSpPr>
          <p:nvPr>
            <p:ph type="ftr" sz="quarter" idx="11"/>
          </p:nvPr>
        </p:nvSpPr>
        <p:spPr/>
        <p:txBody>
          <a:bodyPr/>
          <a:p>
            <a:endParaRPr lang="en-US"/>
          </a:p>
        </p:txBody>
      </p:sp>
      <p:sp>
        <p:nvSpPr>
          <p:cNvPr id="1048732" name="Slide Number Placeholder 5"/>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65" name=""/>
        <p:cNvGrpSpPr/>
        <p:nvPr/>
      </p:nvGrpSpPr>
      <p:grpSpPr>
        <a:xfrm>
          <a:off x="0" y="0"/>
          <a:ext cx="0" cy="0"/>
          <a:chOff x="0" y="0"/>
          <a:chExt cx="0" cy="0"/>
        </a:xfrm>
      </p:grpSpPr>
      <p:sp>
        <p:nvSpPr>
          <p:cNvPr id="1048676" name="Title 1"/>
          <p:cNvSpPr>
            <a:spLocks noGrp="1"/>
          </p:cNvSpPr>
          <p:nvPr>
            <p:ph type="title"/>
          </p:nvPr>
        </p:nvSpPr>
        <p:spPr>
          <a:xfrm>
            <a:off x="931334" y="609600"/>
            <a:ext cx="8094134" cy="3022600"/>
          </a:xfrm>
        </p:spPr>
        <p:txBody>
          <a:bodyPr anchor="ctr">
            <a:normAutofit/>
          </a:bodyPr>
          <a:lstStyle>
            <a:lvl1pPr algn="l">
              <a:defRPr b="0" cap="none" sz="4400"/>
            </a:lvl1pPr>
          </a:lstStyle>
          <a:p>
            <a:r>
              <a:rPr lang="en-US" smtClean="0"/>
              <a:t>Click to edit Master title style</a:t>
            </a:r>
            <a:endParaRPr dirty="0" lang="en-US"/>
          </a:p>
        </p:txBody>
      </p:sp>
      <p:sp>
        <p:nvSpPr>
          <p:cNvPr id="1048677" name="Text Placeholder 9"/>
          <p:cNvSpPr>
            <a:spLocks noGrp="1"/>
          </p:cNvSpPr>
          <p:nvPr>
            <p:ph type="body" sz="quarter" idx="13"/>
          </p:nvPr>
        </p:nvSpPr>
        <p:spPr>
          <a:xfrm>
            <a:off x="1366139" y="3632200"/>
            <a:ext cx="7224524" cy="381000"/>
          </a:xfrm>
        </p:spPr>
        <p:txBody>
          <a:bodyPr anchor="ctr">
            <a:noAutofit/>
          </a:bodyPr>
          <a:lstStyle>
            <a:lvl1pPr indent="0" marL="0">
              <a:buFontTx/>
              <a:buNone/>
              <a:defRPr sz="1600">
                <a:solidFill>
                  <a:schemeClr val="tx1">
                    <a:lumMod val="50000"/>
                    <a:lumOff val="50000"/>
                  </a:schemeClr>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en-US" smtClean="0"/>
              <a:t>Click to edit Master text styles</a:t>
            </a:r>
          </a:p>
        </p:txBody>
      </p:sp>
      <p:sp>
        <p:nvSpPr>
          <p:cNvPr id="1048678" name="Text Placeholder 2"/>
          <p:cNvSpPr>
            <a:spLocks noGrp="1"/>
          </p:cNvSpPr>
          <p:nvPr>
            <p:ph type="body" idx="1"/>
          </p:nvPr>
        </p:nvSpPr>
        <p:spPr>
          <a:xfrm>
            <a:off x="677335" y="4470400"/>
            <a:ext cx="8596668" cy="1570962"/>
          </a:xfrm>
        </p:spPr>
        <p:txBody>
          <a:bodyPr anchor="ctr">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679"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680" name="Footer Placeholder 4"/>
          <p:cNvSpPr>
            <a:spLocks noGrp="1"/>
          </p:cNvSpPr>
          <p:nvPr>
            <p:ph type="ftr" sz="quarter" idx="11"/>
          </p:nvPr>
        </p:nvSpPr>
        <p:spPr/>
        <p:txBody>
          <a:bodyPr/>
          <a:p>
            <a:endParaRPr lang="en-US"/>
          </a:p>
        </p:txBody>
      </p:sp>
      <p:sp>
        <p:nvSpPr>
          <p:cNvPr id="1048681" name="Slide Number Placeholder 5"/>
          <p:cNvSpPr>
            <a:spLocks noGrp="1"/>
          </p:cNvSpPr>
          <p:nvPr>
            <p:ph type="sldNum" sz="quarter" idx="12"/>
          </p:nvPr>
        </p:nvSpPr>
        <p:spPr/>
        <p:txBody>
          <a:bodyPr/>
          <a:p>
            <a:fld id="{71DE5900-C25C-4BAE-93A7-28C8C5BF9FBD}" type="slidenum">
              <a:rPr lang="en-US" smtClean="0"/>
              <a:t>‹#›</a:t>
            </a:fld>
            <a:endParaRPr lang="en-US"/>
          </a:p>
        </p:txBody>
      </p:sp>
      <p:sp>
        <p:nvSpPr>
          <p:cNvPr id="1048682" name="TextBox 19"/>
          <p:cNvSpPr txBox="1"/>
          <p:nvPr/>
        </p:nvSpPr>
        <p:spPr>
          <a:xfrm>
            <a:off x="541870" y="790378"/>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
        <p:nvSpPr>
          <p:cNvPr id="1048683" name="TextBox 21"/>
          <p:cNvSpPr txBox="1"/>
          <p:nvPr/>
        </p:nvSpPr>
        <p:spPr>
          <a:xfrm>
            <a:off x="8893011" y="2886556"/>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latin typeface="Arial"/>
              </a:rPr>
              <a:t>”</a:t>
            </a:r>
            <a:endParaRPr dirty="0" lang="en-US">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64" name=""/>
        <p:cNvGrpSpPr/>
        <p:nvPr/>
      </p:nvGrpSpPr>
      <p:grpSpPr>
        <a:xfrm>
          <a:off x="0" y="0"/>
          <a:ext cx="0" cy="0"/>
          <a:chOff x="0" y="0"/>
          <a:chExt cx="0" cy="0"/>
        </a:xfrm>
      </p:grpSpPr>
      <p:sp>
        <p:nvSpPr>
          <p:cNvPr id="1048671" name="Title 1"/>
          <p:cNvSpPr>
            <a:spLocks noGrp="1"/>
          </p:cNvSpPr>
          <p:nvPr>
            <p:ph type="title"/>
          </p:nvPr>
        </p:nvSpPr>
        <p:spPr>
          <a:xfrm>
            <a:off x="677335" y="1931988"/>
            <a:ext cx="8596668" cy="2595460"/>
          </a:xfrm>
        </p:spPr>
        <p:txBody>
          <a:bodyPr anchor="b">
            <a:normAutofit/>
          </a:bodyPr>
          <a:lstStyle>
            <a:lvl1pPr algn="l">
              <a:defRPr b="0" cap="none" sz="4400"/>
            </a:lvl1pPr>
          </a:lstStyle>
          <a:p>
            <a:r>
              <a:rPr lang="en-US" smtClean="0"/>
              <a:t>Click to edit Master title style</a:t>
            </a:r>
            <a:endParaRPr dirty="0" lang="en-US"/>
          </a:p>
        </p:txBody>
      </p:sp>
      <p:sp>
        <p:nvSpPr>
          <p:cNvPr id="1048672"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673"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674" name="Footer Placeholder 4"/>
          <p:cNvSpPr>
            <a:spLocks noGrp="1"/>
          </p:cNvSpPr>
          <p:nvPr>
            <p:ph type="ftr" sz="quarter" idx="11"/>
          </p:nvPr>
        </p:nvSpPr>
        <p:spPr/>
        <p:txBody>
          <a:bodyPr/>
          <a:p>
            <a:endParaRPr lang="en-US"/>
          </a:p>
        </p:txBody>
      </p:sp>
      <p:sp>
        <p:nvSpPr>
          <p:cNvPr id="1048675" name="Slide Number Placeholder 5"/>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67" name=""/>
        <p:cNvGrpSpPr/>
        <p:nvPr/>
      </p:nvGrpSpPr>
      <p:grpSpPr>
        <a:xfrm>
          <a:off x="0" y="0"/>
          <a:ext cx="0" cy="0"/>
          <a:chOff x="0" y="0"/>
          <a:chExt cx="0" cy="0"/>
        </a:xfrm>
      </p:grpSpPr>
      <p:sp>
        <p:nvSpPr>
          <p:cNvPr id="1048687" name="Title 1"/>
          <p:cNvSpPr>
            <a:spLocks noGrp="1"/>
          </p:cNvSpPr>
          <p:nvPr>
            <p:ph type="title"/>
          </p:nvPr>
        </p:nvSpPr>
        <p:spPr>
          <a:xfrm>
            <a:off x="931334" y="609600"/>
            <a:ext cx="8094134" cy="3022600"/>
          </a:xfrm>
        </p:spPr>
        <p:txBody>
          <a:bodyPr anchor="ctr">
            <a:normAutofit/>
          </a:bodyPr>
          <a:lstStyle>
            <a:lvl1pPr algn="l">
              <a:defRPr b="0" cap="none" sz="4400"/>
            </a:lvl1pPr>
          </a:lstStyle>
          <a:p>
            <a:r>
              <a:rPr lang="en-US" smtClean="0"/>
              <a:t>Click to edit Master title style</a:t>
            </a:r>
            <a:endParaRPr dirty="0" lang="en-US"/>
          </a:p>
        </p:txBody>
      </p:sp>
      <p:sp>
        <p:nvSpPr>
          <p:cNvPr id="1048688" name="Text Placeholder 9"/>
          <p:cNvSpPr>
            <a:spLocks noGrp="1"/>
          </p:cNvSpPr>
          <p:nvPr>
            <p:ph type="body" sz="quarter" idx="13"/>
          </p:nvPr>
        </p:nvSpPr>
        <p:spPr>
          <a:xfrm>
            <a:off x="677332" y="4013200"/>
            <a:ext cx="8596669" cy="514248"/>
          </a:xfrm>
        </p:spPr>
        <p:txBody>
          <a:bodyPr anchor="b">
            <a:noAutofit/>
          </a:bodyPr>
          <a:lstStyle>
            <a:lvl1pPr indent="0" marL="0">
              <a:buFontTx/>
              <a:buNone/>
              <a:defRPr sz="2400">
                <a:solidFill>
                  <a:schemeClr val="tx1">
                    <a:lumMod val="75000"/>
                    <a:lumOff val="25000"/>
                  </a:schemeClr>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en-US" smtClean="0"/>
              <a:t>Click to edit Master text styles</a:t>
            </a:r>
          </a:p>
        </p:txBody>
      </p:sp>
      <p:sp>
        <p:nvSpPr>
          <p:cNvPr id="1048689"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690"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691" name="Footer Placeholder 4"/>
          <p:cNvSpPr>
            <a:spLocks noGrp="1"/>
          </p:cNvSpPr>
          <p:nvPr>
            <p:ph type="ftr" sz="quarter" idx="11"/>
          </p:nvPr>
        </p:nvSpPr>
        <p:spPr/>
        <p:txBody>
          <a:bodyPr/>
          <a:p>
            <a:endParaRPr lang="en-US"/>
          </a:p>
        </p:txBody>
      </p:sp>
      <p:sp>
        <p:nvSpPr>
          <p:cNvPr id="1048692" name="Slide Number Placeholder 5"/>
          <p:cNvSpPr>
            <a:spLocks noGrp="1"/>
          </p:cNvSpPr>
          <p:nvPr>
            <p:ph type="sldNum" sz="quarter" idx="12"/>
          </p:nvPr>
        </p:nvSpPr>
        <p:spPr/>
        <p:txBody>
          <a:bodyPr/>
          <a:p>
            <a:fld id="{71DE5900-C25C-4BAE-93A7-28C8C5BF9FBD}" type="slidenum">
              <a:rPr lang="en-US" smtClean="0"/>
              <a:t>‹#›</a:t>
            </a:fld>
            <a:endParaRPr lang="en-US"/>
          </a:p>
        </p:txBody>
      </p:sp>
      <p:sp>
        <p:nvSpPr>
          <p:cNvPr id="1048693" name="TextBox 23"/>
          <p:cNvSpPr txBox="1"/>
          <p:nvPr/>
        </p:nvSpPr>
        <p:spPr>
          <a:xfrm>
            <a:off x="541870" y="790378"/>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
        <p:nvSpPr>
          <p:cNvPr id="1048694" name="TextBox 24"/>
          <p:cNvSpPr txBox="1"/>
          <p:nvPr/>
        </p:nvSpPr>
        <p:spPr>
          <a:xfrm>
            <a:off x="8893011" y="2886556"/>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73" name=""/>
        <p:cNvGrpSpPr/>
        <p:nvPr/>
      </p:nvGrpSpPr>
      <p:grpSpPr>
        <a:xfrm>
          <a:off x="0" y="0"/>
          <a:ext cx="0" cy="0"/>
          <a:chOff x="0" y="0"/>
          <a:chExt cx="0" cy="0"/>
        </a:xfrm>
      </p:grpSpPr>
      <p:sp>
        <p:nvSpPr>
          <p:cNvPr id="1048722" name="Title 1"/>
          <p:cNvSpPr>
            <a:spLocks noGrp="1"/>
          </p:cNvSpPr>
          <p:nvPr>
            <p:ph type="title"/>
          </p:nvPr>
        </p:nvSpPr>
        <p:spPr>
          <a:xfrm>
            <a:off x="685799" y="609600"/>
            <a:ext cx="8588203" cy="3022600"/>
          </a:xfrm>
        </p:spPr>
        <p:txBody>
          <a:bodyPr anchor="ctr">
            <a:normAutofit/>
          </a:bodyPr>
          <a:lstStyle>
            <a:lvl1pPr algn="l">
              <a:defRPr b="0" cap="none" sz="4400"/>
            </a:lvl1pPr>
          </a:lstStyle>
          <a:p>
            <a:r>
              <a:rPr lang="en-US" smtClean="0"/>
              <a:t>Click to edit Master title style</a:t>
            </a:r>
            <a:endParaRPr dirty="0" lang="en-US"/>
          </a:p>
        </p:txBody>
      </p:sp>
      <p:sp>
        <p:nvSpPr>
          <p:cNvPr id="1048723" name="Text Placeholder 9"/>
          <p:cNvSpPr>
            <a:spLocks noGrp="1"/>
          </p:cNvSpPr>
          <p:nvPr>
            <p:ph type="body" sz="quarter" idx="13"/>
          </p:nvPr>
        </p:nvSpPr>
        <p:spPr>
          <a:xfrm>
            <a:off x="677332" y="4013200"/>
            <a:ext cx="8596669" cy="514248"/>
          </a:xfrm>
        </p:spPr>
        <p:txBody>
          <a:bodyPr anchor="b">
            <a:noAutofit/>
          </a:bodyPr>
          <a:lstStyle>
            <a:lvl1pPr indent="0" marL="0">
              <a:buFontTx/>
              <a:buNone/>
              <a:defRPr sz="2400">
                <a:solidFill>
                  <a:schemeClr val="accent1"/>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en-US" smtClean="0"/>
              <a:t>Click to edit Master text styles</a:t>
            </a:r>
          </a:p>
        </p:txBody>
      </p:sp>
      <p:sp>
        <p:nvSpPr>
          <p:cNvPr id="1048724"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725"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726" name="Footer Placeholder 4"/>
          <p:cNvSpPr>
            <a:spLocks noGrp="1"/>
          </p:cNvSpPr>
          <p:nvPr>
            <p:ph type="ftr" sz="quarter" idx="11"/>
          </p:nvPr>
        </p:nvSpPr>
        <p:spPr/>
        <p:txBody>
          <a:bodyPr/>
          <a:p>
            <a:endParaRPr lang="en-US"/>
          </a:p>
        </p:txBody>
      </p:sp>
      <p:sp>
        <p:nvSpPr>
          <p:cNvPr id="1048727" name="Slide Number Placeholder 5"/>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61" name=""/>
        <p:cNvGrpSpPr/>
        <p:nvPr/>
      </p:nvGrpSpPr>
      <p:grpSpPr>
        <a:xfrm>
          <a:off x="0" y="0"/>
          <a:ext cx="0" cy="0"/>
          <a:chOff x="0" y="0"/>
          <a:chExt cx="0" cy="0"/>
        </a:xfrm>
      </p:grpSpPr>
      <p:sp>
        <p:nvSpPr>
          <p:cNvPr id="1048653" name="Title 1"/>
          <p:cNvSpPr>
            <a:spLocks noGrp="1"/>
          </p:cNvSpPr>
          <p:nvPr>
            <p:ph type="title"/>
          </p:nvPr>
        </p:nvSpPr>
        <p:spPr/>
        <p:txBody>
          <a:bodyPr/>
          <a:p>
            <a:r>
              <a:rPr lang="en-US" smtClean="0"/>
              <a:t>Click to edit Master title style</a:t>
            </a:r>
            <a:endParaRPr dirty="0" lang="en-US"/>
          </a:p>
        </p:txBody>
      </p:sp>
      <p:sp>
        <p:nvSpPr>
          <p:cNvPr id="1048654" name="Vertical Text Placeholder 2"/>
          <p:cNvSpPr>
            <a:spLocks noGrp="1"/>
          </p:cNvSpPr>
          <p:nvPr>
            <p:ph type="body" orient="vert" idx="1"/>
          </p:nvPr>
        </p:nvSpPr>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55"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656" name="Footer Placeholder 4"/>
          <p:cNvSpPr>
            <a:spLocks noGrp="1"/>
          </p:cNvSpPr>
          <p:nvPr>
            <p:ph type="ftr" sz="quarter" idx="11"/>
          </p:nvPr>
        </p:nvSpPr>
        <p:spPr/>
        <p:txBody>
          <a:bodyPr/>
          <a:p>
            <a:endParaRPr lang="en-US"/>
          </a:p>
        </p:txBody>
      </p:sp>
      <p:sp>
        <p:nvSpPr>
          <p:cNvPr id="1048657" name="Slide Number Placeholder 5"/>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63" name=""/>
        <p:cNvGrpSpPr/>
        <p:nvPr/>
      </p:nvGrpSpPr>
      <p:grpSpPr>
        <a:xfrm>
          <a:off x="0" y="0"/>
          <a:ext cx="0" cy="0"/>
          <a:chOff x="0" y="0"/>
          <a:chExt cx="0" cy="0"/>
        </a:xfrm>
      </p:grpSpPr>
      <p:sp>
        <p:nvSpPr>
          <p:cNvPr id="1048666" name="Vertical Title 1"/>
          <p:cNvSpPr>
            <a:spLocks noGrp="1"/>
          </p:cNvSpPr>
          <p:nvPr>
            <p:ph type="title" orient="vert"/>
          </p:nvPr>
        </p:nvSpPr>
        <p:spPr>
          <a:xfrm>
            <a:off x="7967673" y="609599"/>
            <a:ext cx="1304743" cy="5251451"/>
          </a:xfrm>
        </p:spPr>
        <p:txBody>
          <a:bodyPr anchor="ctr" vert="eaVert"/>
          <a:p>
            <a:r>
              <a:rPr lang="en-US" smtClean="0"/>
              <a:t>Click to edit Master title style</a:t>
            </a:r>
            <a:endParaRPr dirty="0" lang="en-US"/>
          </a:p>
        </p:txBody>
      </p:sp>
      <p:sp>
        <p:nvSpPr>
          <p:cNvPr id="1048667" name="Vertical Text Placeholder 2"/>
          <p:cNvSpPr>
            <a:spLocks noGrp="1"/>
          </p:cNvSpPr>
          <p:nvPr>
            <p:ph type="body" orient="vert" idx="1"/>
          </p:nvPr>
        </p:nvSpPr>
        <p:spPr>
          <a:xfrm>
            <a:off x="677335" y="609600"/>
            <a:ext cx="7060150" cy="5251450"/>
          </a:xfrm>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68"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669" name="Footer Placeholder 4"/>
          <p:cNvSpPr>
            <a:spLocks noGrp="1"/>
          </p:cNvSpPr>
          <p:nvPr>
            <p:ph type="ftr" sz="quarter" idx="11"/>
          </p:nvPr>
        </p:nvSpPr>
        <p:spPr/>
        <p:txBody>
          <a:bodyPr/>
          <a:p>
            <a:endParaRPr lang="en-US"/>
          </a:p>
        </p:txBody>
      </p:sp>
      <p:sp>
        <p:nvSpPr>
          <p:cNvPr id="1048670" name="Slide Number Placeholder 5"/>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34" name=""/>
        <p:cNvGrpSpPr/>
        <p:nvPr/>
      </p:nvGrpSpPr>
      <p:grpSpPr>
        <a:xfrm>
          <a:off x="0" y="0"/>
          <a:ext cx="0" cy="0"/>
          <a:chOff x="0" y="0"/>
          <a:chExt cx="0" cy="0"/>
        </a:xfrm>
      </p:grpSpPr>
      <p:sp>
        <p:nvSpPr>
          <p:cNvPr id="1048604" name="Title 1"/>
          <p:cNvSpPr>
            <a:spLocks noGrp="1"/>
          </p:cNvSpPr>
          <p:nvPr>
            <p:ph type="title"/>
          </p:nvPr>
        </p:nvSpPr>
        <p:spPr/>
        <p:txBody>
          <a:bodyPr>
            <a:normAutofit/>
          </a:bodyPr>
          <a:lstStyle>
            <a:lvl1pPr>
              <a:defRPr sz="3600"/>
            </a:lvl1pPr>
          </a:lstStyle>
          <a:p>
            <a:r>
              <a:rPr lang="en-US" smtClean="0"/>
              <a:t>Click to edit Master title style</a:t>
            </a:r>
            <a:endParaRPr dirty="0" lang="en-US"/>
          </a:p>
        </p:txBody>
      </p:sp>
      <p:sp>
        <p:nvSpPr>
          <p:cNvPr id="1048605" name="Content Placeholder 2"/>
          <p:cNvSpPr>
            <a:spLocks noGrp="1"/>
          </p:cNvSpPr>
          <p:nvPr>
            <p:ph idx="1"/>
          </p:nvPr>
        </p:nvSpPr>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06"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607" name="Footer Placeholder 4"/>
          <p:cNvSpPr>
            <a:spLocks noGrp="1"/>
          </p:cNvSpPr>
          <p:nvPr>
            <p:ph type="ftr" sz="quarter" idx="11"/>
          </p:nvPr>
        </p:nvSpPr>
        <p:spPr/>
        <p:txBody>
          <a:bodyPr/>
          <a:p>
            <a:endParaRPr lang="en-US"/>
          </a:p>
        </p:txBody>
      </p:sp>
      <p:sp>
        <p:nvSpPr>
          <p:cNvPr id="1048608" name="Slide Number Placeholder 5"/>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68" name=""/>
        <p:cNvGrpSpPr/>
        <p:nvPr/>
      </p:nvGrpSpPr>
      <p:grpSpPr>
        <a:xfrm>
          <a:off x="0" y="0"/>
          <a:ext cx="0" cy="0"/>
          <a:chOff x="0" y="0"/>
          <a:chExt cx="0" cy="0"/>
        </a:xfrm>
      </p:grpSpPr>
      <p:sp>
        <p:nvSpPr>
          <p:cNvPr id="1048695" name="Title 1"/>
          <p:cNvSpPr>
            <a:spLocks noGrp="1"/>
          </p:cNvSpPr>
          <p:nvPr>
            <p:ph type="title"/>
          </p:nvPr>
        </p:nvSpPr>
        <p:spPr>
          <a:xfrm>
            <a:off x="677335" y="2700867"/>
            <a:ext cx="8596668" cy="1826581"/>
          </a:xfrm>
        </p:spPr>
        <p:txBody>
          <a:bodyPr anchor="b"/>
          <a:lstStyle>
            <a:lvl1pPr algn="l">
              <a:defRPr b="0" cap="none" sz="4000"/>
            </a:lvl1pPr>
          </a:lstStyle>
          <a:p>
            <a:r>
              <a:rPr lang="en-US" smtClean="0"/>
              <a:t>Click to edit Master title style</a:t>
            </a:r>
            <a:endParaRPr dirty="0" lang="en-US"/>
          </a:p>
        </p:txBody>
      </p:sp>
      <p:sp>
        <p:nvSpPr>
          <p:cNvPr id="1048696" name="Text Placeholder 2"/>
          <p:cNvSpPr>
            <a:spLocks noGrp="1"/>
          </p:cNvSpPr>
          <p:nvPr>
            <p:ph type="body" idx="1"/>
          </p:nvPr>
        </p:nvSpPr>
        <p:spPr>
          <a:xfrm>
            <a:off x="677335" y="4527448"/>
            <a:ext cx="8596668" cy="860400"/>
          </a:xfrm>
        </p:spPr>
        <p:txBody>
          <a:bodyPr anchor="t"/>
          <a:lstStyle>
            <a:lvl1pPr algn="l" indent="0" marL="0">
              <a:buNone/>
              <a:defRPr sz="20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697" name="Date Placeholder 3"/>
          <p:cNvSpPr>
            <a:spLocks noGrp="1"/>
          </p:cNvSpPr>
          <p:nvPr>
            <p:ph type="dt" sz="half" idx="10"/>
          </p:nvPr>
        </p:nvSpPr>
        <p:spPr/>
        <p:txBody>
          <a:bodyPr/>
          <a:p>
            <a:fld id="{F5BB19B7-D9CA-4057-B7F3-B62FC832F307}" type="datetimeFigureOut">
              <a:rPr lang="en-US" smtClean="0"/>
              <a:t>9/16/2021</a:t>
            </a:fld>
            <a:endParaRPr lang="en-US"/>
          </a:p>
        </p:txBody>
      </p:sp>
      <p:sp>
        <p:nvSpPr>
          <p:cNvPr id="1048698" name="Footer Placeholder 4"/>
          <p:cNvSpPr>
            <a:spLocks noGrp="1"/>
          </p:cNvSpPr>
          <p:nvPr>
            <p:ph type="ftr" sz="quarter" idx="11"/>
          </p:nvPr>
        </p:nvSpPr>
        <p:spPr/>
        <p:txBody>
          <a:bodyPr/>
          <a:p>
            <a:endParaRPr lang="en-US"/>
          </a:p>
        </p:txBody>
      </p:sp>
      <p:sp>
        <p:nvSpPr>
          <p:cNvPr id="1048699" name="Slide Number Placeholder 5"/>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70" name=""/>
        <p:cNvGrpSpPr/>
        <p:nvPr/>
      </p:nvGrpSpPr>
      <p:grpSpPr>
        <a:xfrm>
          <a:off x="0" y="0"/>
          <a:ext cx="0" cy="0"/>
          <a:chOff x="0" y="0"/>
          <a:chExt cx="0" cy="0"/>
        </a:xfrm>
      </p:grpSpPr>
      <p:sp>
        <p:nvSpPr>
          <p:cNvPr id="1048706" name="Title 1"/>
          <p:cNvSpPr>
            <a:spLocks noGrp="1"/>
          </p:cNvSpPr>
          <p:nvPr>
            <p:ph type="title"/>
          </p:nvPr>
        </p:nvSpPr>
        <p:spPr/>
        <p:txBody>
          <a:bodyPr/>
          <a:p>
            <a:r>
              <a:rPr lang="en-US" smtClean="0"/>
              <a:t>Click to edit Master title style</a:t>
            </a:r>
            <a:endParaRPr dirty="0" lang="en-US"/>
          </a:p>
        </p:txBody>
      </p:sp>
      <p:sp>
        <p:nvSpPr>
          <p:cNvPr id="1048707" name="Content Placeholder 2"/>
          <p:cNvSpPr>
            <a:spLocks noGrp="1"/>
          </p:cNvSpPr>
          <p:nvPr>
            <p:ph sz="half" idx="1"/>
          </p:nvPr>
        </p:nvSpPr>
        <p:spPr>
          <a:xfrm>
            <a:off x="677334" y="2160589"/>
            <a:ext cx="4184035" cy="3880772"/>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708" name="Content Placeholder 3"/>
          <p:cNvSpPr>
            <a:spLocks noGrp="1"/>
          </p:cNvSpPr>
          <p:nvPr>
            <p:ph sz="half" idx="2"/>
          </p:nvPr>
        </p:nvSpPr>
        <p:spPr>
          <a:xfrm>
            <a:off x="5089970" y="2160589"/>
            <a:ext cx="4184034" cy="3880773"/>
          </a:xfrm>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709" name="Date Placeholder 4"/>
          <p:cNvSpPr>
            <a:spLocks noGrp="1"/>
          </p:cNvSpPr>
          <p:nvPr>
            <p:ph type="dt" sz="half" idx="10"/>
          </p:nvPr>
        </p:nvSpPr>
        <p:spPr/>
        <p:txBody>
          <a:bodyPr/>
          <a:p>
            <a:fld id="{F5BB19B7-D9CA-4057-B7F3-B62FC832F307}" type="datetimeFigureOut">
              <a:rPr lang="en-US" smtClean="0"/>
              <a:t>9/16/2021</a:t>
            </a:fld>
            <a:endParaRPr lang="en-US"/>
          </a:p>
        </p:txBody>
      </p:sp>
      <p:sp>
        <p:nvSpPr>
          <p:cNvPr id="1048710" name="Footer Placeholder 5"/>
          <p:cNvSpPr>
            <a:spLocks noGrp="1"/>
          </p:cNvSpPr>
          <p:nvPr>
            <p:ph type="ftr" sz="quarter" idx="11"/>
          </p:nvPr>
        </p:nvSpPr>
        <p:spPr/>
        <p:txBody>
          <a:bodyPr/>
          <a:p>
            <a:endParaRPr lang="en-US"/>
          </a:p>
        </p:txBody>
      </p:sp>
      <p:sp>
        <p:nvSpPr>
          <p:cNvPr id="1048711" name="Slide Number Placeholder 6"/>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62" name=""/>
        <p:cNvGrpSpPr/>
        <p:nvPr/>
      </p:nvGrpSpPr>
      <p:grpSpPr>
        <a:xfrm>
          <a:off x="0" y="0"/>
          <a:ext cx="0" cy="0"/>
          <a:chOff x="0" y="0"/>
          <a:chExt cx="0" cy="0"/>
        </a:xfrm>
      </p:grpSpPr>
      <p:sp>
        <p:nvSpPr>
          <p:cNvPr id="1048658" name="Title 1"/>
          <p:cNvSpPr>
            <a:spLocks noGrp="1"/>
          </p:cNvSpPr>
          <p:nvPr>
            <p:ph type="title"/>
          </p:nvPr>
        </p:nvSpPr>
        <p:spPr/>
        <p:txBody>
          <a:bodyPr/>
          <a:p>
            <a:r>
              <a:rPr lang="en-US" smtClean="0"/>
              <a:t>Click to edit Master title style</a:t>
            </a:r>
            <a:endParaRPr dirty="0" lang="en-US"/>
          </a:p>
        </p:txBody>
      </p:sp>
      <p:sp>
        <p:nvSpPr>
          <p:cNvPr id="1048659" name="Text Placeholder 2"/>
          <p:cNvSpPr>
            <a:spLocks noGrp="1"/>
          </p:cNvSpPr>
          <p:nvPr>
            <p:ph type="body" idx="1"/>
          </p:nvPr>
        </p:nvSpPr>
        <p:spPr>
          <a:xfrm>
            <a:off x="675745" y="2160983"/>
            <a:ext cx="4185623" cy="576262"/>
          </a:xfrm>
        </p:spPr>
        <p:txBody>
          <a:bodyPr anchor="b">
            <a:noAutofit/>
          </a:bodyPr>
          <a:lstStyle>
            <a:lvl1pPr indent="0" marL="0">
              <a:buNone/>
              <a:defRPr b="0"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660" name="Content Placeholder 3"/>
          <p:cNvSpPr>
            <a:spLocks noGrp="1"/>
          </p:cNvSpPr>
          <p:nvPr>
            <p:ph sz="half" idx="2"/>
          </p:nvPr>
        </p:nvSpPr>
        <p:spPr>
          <a:xfrm>
            <a:off x="675745" y="2737245"/>
            <a:ext cx="4185623" cy="3304117"/>
          </a:xfrm>
        </p:spPr>
        <p:txBody>
          <a:bodyPr>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61" name="Text Placeholder 4"/>
          <p:cNvSpPr>
            <a:spLocks noGrp="1"/>
          </p:cNvSpPr>
          <p:nvPr>
            <p:ph type="body" sz="quarter" idx="3"/>
          </p:nvPr>
        </p:nvSpPr>
        <p:spPr>
          <a:xfrm>
            <a:off x="5088383" y="2160983"/>
            <a:ext cx="4185618" cy="576262"/>
          </a:xfrm>
        </p:spPr>
        <p:txBody>
          <a:bodyPr anchor="b">
            <a:noAutofit/>
          </a:bodyPr>
          <a:lstStyle>
            <a:lvl1pPr indent="0" marL="0">
              <a:buNone/>
              <a:defRPr b="0"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662" name="Content Placeholder 5"/>
          <p:cNvSpPr>
            <a:spLocks noGrp="1"/>
          </p:cNvSpPr>
          <p:nvPr>
            <p:ph sz="quarter" idx="4"/>
          </p:nvPr>
        </p:nvSpPr>
        <p:spPr>
          <a:xfrm>
            <a:off x="5088384" y="2737245"/>
            <a:ext cx="4185617" cy="3304117"/>
          </a:xfrm>
        </p:spPr>
        <p:txBody>
          <a:bodyPr>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63" name="Date Placeholder 6"/>
          <p:cNvSpPr>
            <a:spLocks noGrp="1"/>
          </p:cNvSpPr>
          <p:nvPr>
            <p:ph type="dt" sz="half" idx="10"/>
          </p:nvPr>
        </p:nvSpPr>
        <p:spPr/>
        <p:txBody>
          <a:bodyPr/>
          <a:p>
            <a:fld id="{F5BB19B7-D9CA-4057-B7F3-B62FC832F307}" type="datetimeFigureOut">
              <a:rPr lang="en-US" smtClean="0"/>
              <a:t>9/16/2021</a:t>
            </a:fld>
            <a:endParaRPr lang="en-US"/>
          </a:p>
        </p:txBody>
      </p:sp>
      <p:sp>
        <p:nvSpPr>
          <p:cNvPr id="1048664" name="Footer Placeholder 7"/>
          <p:cNvSpPr>
            <a:spLocks noGrp="1"/>
          </p:cNvSpPr>
          <p:nvPr>
            <p:ph type="ftr" sz="quarter" idx="11"/>
          </p:nvPr>
        </p:nvSpPr>
        <p:spPr/>
        <p:txBody>
          <a:bodyPr/>
          <a:p>
            <a:endParaRPr lang="en-US"/>
          </a:p>
        </p:txBody>
      </p:sp>
      <p:sp>
        <p:nvSpPr>
          <p:cNvPr id="1048665" name="Slide Number Placeholder 8"/>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71" name=""/>
        <p:cNvGrpSpPr/>
        <p:nvPr/>
      </p:nvGrpSpPr>
      <p:grpSpPr>
        <a:xfrm>
          <a:off x="0" y="0"/>
          <a:ext cx="0" cy="0"/>
          <a:chOff x="0" y="0"/>
          <a:chExt cx="0" cy="0"/>
        </a:xfrm>
      </p:grpSpPr>
      <p:sp>
        <p:nvSpPr>
          <p:cNvPr id="1048712" name="Title 1"/>
          <p:cNvSpPr>
            <a:spLocks noGrp="1"/>
          </p:cNvSpPr>
          <p:nvPr>
            <p:ph type="title"/>
          </p:nvPr>
        </p:nvSpPr>
        <p:spPr>
          <a:xfrm>
            <a:off x="677334" y="609600"/>
            <a:ext cx="8596668" cy="1320800"/>
          </a:xfrm>
        </p:spPr>
        <p:txBody>
          <a:bodyPr/>
          <a:p>
            <a:r>
              <a:rPr lang="en-US" smtClean="0"/>
              <a:t>Click to edit Master title style</a:t>
            </a:r>
            <a:endParaRPr dirty="0" lang="en-US"/>
          </a:p>
        </p:txBody>
      </p:sp>
      <p:sp>
        <p:nvSpPr>
          <p:cNvPr id="1048713" name="Date Placeholder 2"/>
          <p:cNvSpPr>
            <a:spLocks noGrp="1"/>
          </p:cNvSpPr>
          <p:nvPr>
            <p:ph type="dt" sz="half" idx="10"/>
          </p:nvPr>
        </p:nvSpPr>
        <p:spPr/>
        <p:txBody>
          <a:bodyPr/>
          <a:p>
            <a:fld id="{F5BB19B7-D9CA-4057-B7F3-B62FC832F307}" type="datetimeFigureOut">
              <a:rPr lang="en-US" smtClean="0"/>
              <a:t>9/16/2021</a:t>
            </a:fld>
            <a:endParaRPr lang="en-US"/>
          </a:p>
        </p:txBody>
      </p:sp>
      <p:sp>
        <p:nvSpPr>
          <p:cNvPr id="1048714" name="Footer Placeholder 3"/>
          <p:cNvSpPr>
            <a:spLocks noGrp="1"/>
          </p:cNvSpPr>
          <p:nvPr>
            <p:ph type="ftr" sz="quarter" idx="11"/>
          </p:nvPr>
        </p:nvSpPr>
        <p:spPr/>
        <p:txBody>
          <a:bodyPr/>
          <a:p>
            <a:endParaRPr lang="en-US"/>
          </a:p>
        </p:txBody>
      </p:sp>
      <p:sp>
        <p:nvSpPr>
          <p:cNvPr id="1048715" name="Slide Number Placeholder 4"/>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66" name=""/>
        <p:cNvGrpSpPr/>
        <p:nvPr/>
      </p:nvGrpSpPr>
      <p:grpSpPr>
        <a:xfrm>
          <a:off x="0" y="0"/>
          <a:ext cx="0" cy="0"/>
          <a:chOff x="0" y="0"/>
          <a:chExt cx="0" cy="0"/>
        </a:xfrm>
      </p:grpSpPr>
      <p:sp>
        <p:nvSpPr>
          <p:cNvPr id="1048684" name="Date Placeholder 1"/>
          <p:cNvSpPr>
            <a:spLocks noGrp="1"/>
          </p:cNvSpPr>
          <p:nvPr>
            <p:ph type="dt" sz="half" idx="10"/>
          </p:nvPr>
        </p:nvSpPr>
        <p:spPr/>
        <p:txBody>
          <a:bodyPr/>
          <a:p>
            <a:fld id="{F5BB19B7-D9CA-4057-B7F3-B62FC832F307}" type="datetimeFigureOut">
              <a:rPr lang="en-US" smtClean="0"/>
              <a:t>9/16/2021</a:t>
            </a:fld>
            <a:endParaRPr lang="en-US"/>
          </a:p>
        </p:txBody>
      </p:sp>
      <p:sp>
        <p:nvSpPr>
          <p:cNvPr id="1048685" name="Footer Placeholder 2"/>
          <p:cNvSpPr>
            <a:spLocks noGrp="1"/>
          </p:cNvSpPr>
          <p:nvPr>
            <p:ph type="ftr" sz="quarter" idx="11"/>
          </p:nvPr>
        </p:nvSpPr>
        <p:spPr/>
        <p:txBody>
          <a:bodyPr/>
          <a:p>
            <a:endParaRPr lang="en-US"/>
          </a:p>
        </p:txBody>
      </p:sp>
      <p:sp>
        <p:nvSpPr>
          <p:cNvPr id="1048686" name="Slide Number Placeholder 3"/>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69" name=""/>
        <p:cNvGrpSpPr/>
        <p:nvPr/>
      </p:nvGrpSpPr>
      <p:grpSpPr>
        <a:xfrm>
          <a:off x="0" y="0"/>
          <a:ext cx="0" cy="0"/>
          <a:chOff x="0" y="0"/>
          <a:chExt cx="0" cy="0"/>
        </a:xfrm>
      </p:grpSpPr>
      <p:sp>
        <p:nvSpPr>
          <p:cNvPr id="1048700"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dirty="0" lang="en-US"/>
          </a:p>
        </p:txBody>
      </p:sp>
      <p:sp>
        <p:nvSpPr>
          <p:cNvPr id="1048701" name="Content Placeholder 2"/>
          <p:cNvSpPr>
            <a:spLocks noGrp="1"/>
          </p:cNvSpPr>
          <p:nvPr>
            <p:ph idx="1"/>
          </p:nvPr>
        </p:nvSpPr>
        <p:spPr>
          <a:xfrm>
            <a:off x="4760461" y="514924"/>
            <a:ext cx="4513541" cy="5526437"/>
          </a:xfrm>
        </p:spPr>
        <p:txBody>
          <a:bodyPr>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702" name="Text Placeholder 3"/>
          <p:cNvSpPr>
            <a:spLocks noGrp="1"/>
          </p:cNvSpPr>
          <p:nvPr>
            <p:ph type="body" sz="half" idx="2"/>
          </p:nvPr>
        </p:nvSpPr>
        <p:spPr>
          <a:xfrm>
            <a:off x="677334" y="2777069"/>
            <a:ext cx="3854528" cy="2584449"/>
          </a:xfrm>
        </p:spPr>
        <p:txBody>
          <a:bodyPr>
            <a:normAutofit/>
          </a:bodyPr>
          <a:lstStyle>
            <a:lvl1pPr indent="0" marL="0">
              <a:buNone/>
              <a:defRPr sz="1400"/>
            </a:lvl1pPr>
            <a:lvl2pPr indent="0" marL="457063">
              <a:buNone/>
              <a:defRPr sz="1400"/>
            </a:lvl2pPr>
            <a:lvl3pPr indent="0" marL="914126">
              <a:buNone/>
              <a:defRPr sz="1200"/>
            </a:lvl3pPr>
            <a:lvl4pPr indent="0" marL="1371189">
              <a:buNone/>
              <a:defRPr sz="1000"/>
            </a:lvl4pPr>
            <a:lvl5pPr indent="0" marL="1828251">
              <a:buNone/>
              <a:defRPr sz="1000"/>
            </a:lvl5pPr>
            <a:lvl6pPr indent="0" marL="2285314">
              <a:buNone/>
              <a:defRPr sz="1000"/>
            </a:lvl6pPr>
            <a:lvl7pPr indent="0" marL="2742377">
              <a:buNone/>
              <a:defRPr sz="1000"/>
            </a:lvl7pPr>
            <a:lvl8pPr indent="0" marL="3199440">
              <a:buNone/>
              <a:defRPr sz="1000"/>
            </a:lvl8pPr>
            <a:lvl9pPr indent="0" marL="3656503">
              <a:buNone/>
              <a:defRPr sz="1000"/>
            </a:lvl9pPr>
          </a:lstStyle>
          <a:p>
            <a:pPr lvl="0"/>
            <a:r>
              <a:rPr lang="en-US" smtClean="0"/>
              <a:t>Click to edit Master text styles</a:t>
            </a:r>
          </a:p>
        </p:txBody>
      </p:sp>
      <p:sp>
        <p:nvSpPr>
          <p:cNvPr id="1048703" name="Date Placeholder 4"/>
          <p:cNvSpPr>
            <a:spLocks noGrp="1"/>
          </p:cNvSpPr>
          <p:nvPr>
            <p:ph type="dt" sz="half" idx="10"/>
          </p:nvPr>
        </p:nvSpPr>
        <p:spPr/>
        <p:txBody>
          <a:bodyPr/>
          <a:p>
            <a:fld id="{F5BB19B7-D9CA-4057-B7F3-B62FC832F307}" type="datetimeFigureOut">
              <a:rPr lang="en-US" smtClean="0"/>
              <a:t>9/16/2021</a:t>
            </a:fld>
            <a:endParaRPr lang="en-US"/>
          </a:p>
        </p:txBody>
      </p:sp>
      <p:sp>
        <p:nvSpPr>
          <p:cNvPr id="1048704" name="Footer Placeholder 5"/>
          <p:cNvSpPr>
            <a:spLocks noGrp="1"/>
          </p:cNvSpPr>
          <p:nvPr>
            <p:ph type="ftr" sz="quarter" idx="11"/>
          </p:nvPr>
        </p:nvSpPr>
        <p:spPr/>
        <p:txBody>
          <a:bodyPr/>
          <a:p>
            <a:endParaRPr lang="en-US"/>
          </a:p>
        </p:txBody>
      </p:sp>
      <p:sp>
        <p:nvSpPr>
          <p:cNvPr id="1048705" name="Slide Number Placeholder 6"/>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72" name=""/>
        <p:cNvGrpSpPr/>
        <p:nvPr/>
      </p:nvGrpSpPr>
      <p:grpSpPr>
        <a:xfrm>
          <a:off x="0" y="0"/>
          <a:ext cx="0" cy="0"/>
          <a:chOff x="0" y="0"/>
          <a:chExt cx="0" cy="0"/>
        </a:xfrm>
      </p:grpSpPr>
      <p:sp>
        <p:nvSpPr>
          <p:cNvPr id="1048716" name="Title 1"/>
          <p:cNvSpPr>
            <a:spLocks noGrp="1"/>
          </p:cNvSpPr>
          <p:nvPr>
            <p:ph type="title"/>
          </p:nvPr>
        </p:nvSpPr>
        <p:spPr>
          <a:xfrm>
            <a:off x="677334" y="4800600"/>
            <a:ext cx="8596667" cy="566738"/>
          </a:xfrm>
        </p:spPr>
        <p:txBody>
          <a:bodyPr anchor="b">
            <a:normAutofit/>
          </a:bodyPr>
          <a:lstStyle>
            <a:lvl1pPr algn="l">
              <a:defRPr b="0" sz="2400"/>
            </a:lvl1pPr>
          </a:lstStyle>
          <a:p>
            <a:r>
              <a:rPr lang="en-US" smtClean="0"/>
              <a:t>Click to edit Master title style</a:t>
            </a:r>
            <a:endParaRPr dirty="0" lang="en-US"/>
          </a:p>
        </p:txBody>
      </p:sp>
      <p:sp>
        <p:nvSpPr>
          <p:cNvPr id="1048717" name="Picture Placeholder 2"/>
          <p:cNvSpPr>
            <a:spLocks noChangeAspect="1" noGrp="1"/>
          </p:cNvSpPr>
          <p:nvPr>
            <p:ph type="pic" idx="1"/>
          </p:nvPr>
        </p:nvSpPr>
        <p:spPr>
          <a:xfrm>
            <a:off x="677334" y="609600"/>
            <a:ext cx="8596668" cy="3845718"/>
          </a:xfrm>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smtClean="0"/>
              <a:t>Click icon to add picture</a:t>
            </a:r>
            <a:endParaRPr dirty="0" lang="en-US"/>
          </a:p>
        </p:txBody>
      </p:sp>
      <p:sp>
        <p:nvSpPr>
          <p:cNvPr id="1048718" name="Text Placeholder 3"/>
          <p:cNvSpPr>
            <a:spLocks noGrp="1"/>
          </p:cNvSpPr>
          <p:nvPr>
            <p:ph type="body" sz="half" idx="2"/>
          </p:nvPr>
        </p:nvSpPr>
        <p:spPr>
          <a:xfrm>
            <a:off x="677334" y="5367338"/>
            <a:ext cx="8596667" cy="674024"/>
          </a:xfrm>
        </p:spPr>
        <p:txBody>
          <a:bodyPr>
            <a:normAutofit/>
          </a:bodyPr>
          <a:lstStyle>
            <a:lvl1pPr indent="0" marL="0">
              <a:buNone/>
              <a:defRPr sz="12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719" name="Date Placeholder 4"/>
          <p:cNvSpPr>
            <a:spLocks noGrp="1"/>
          </p:cNvSpPr>
          <p:nvPr>
            <p:ph type="dt" sz="half" idx="10"/>
          </p:nvPr>
        </p:nvSpPr>
        <p:spPr/>
        <p:txBody>
          <a:bodyPr/>
          <a:p>
            <a:fld id="{F5BB19B7-D9CA-4057-B7F3-B62FC832F307}" type="datetimeFigureOut">
              <a:rPr lang="en-US" smtClean="0"/>
              <a:t>9/16/2021</a:t>
            </a:fld>
            <a:endParaRPr lang="en-US"/>
          </a:p>
        </p:txBody>
      </p:sp>
      <p:sp>
        <p:nvSpPr>
          <p:cNvPr id="1048720" name="Footer Placeholder 5"/>
          <p:cNvSpPr>
            <a:spLocks noGrp="1"/>
          </p:cNvSpPr>
          <p:nvPr>
            <p:ph type="ftr" sz="quarter" idx="11"/>
          </p:nvPr>
        </p:nvSpPr>
        <p:spPr/>
        <p:txBody>
          <a:bodyPr/>
          <a:p>
            <a:endParaRPr lang="en-US"/>
          </a:p>
        </p:txBody>
      </p:sp>
      <p:sp>
        <p:nvSpPr>
          <p:cNvPr id="1048721" name="Slide Number Placeholder 6"/>
          <p:cNvSpPr>
            <a:spLocks noGrp="1"/>
          </p:cNvSpPr>
          <p:nvPr>
            <p:ph type="sldNum" sz="quarter" idx="12"/>
          </p:nvPr>
        </p:nvSpPr>
        <p:spPr/>
        <p:txBody>
          <a:bodyPr/>
          <a:p>
            <a:fld id="{71DE5900-C25C-4BAE-93A7-28C8C5BF9FB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grpSp>
        <p:nvGrpSpPr>
          <p:cNvPr id="13" name="Group 6"/>
          <p:cNvGrpSpPr/>
          <p:nvPr/>
        </p:nvGrpSpPr>
        <p:grpSpPr>
          <a:xfrm>
            <a:off x="0" y="-8467"/>
            <a:ext cx="12192000" cy="6866467"/>
            <a:chOff x="0" y="-8467"/>
            <a:chExt cx="12192000" cy="6866467"/>
          </a:xfrm>
        </p:grpSpPr>
        <p:cxnSp>
          <p:nvCxnSpPr>
            <p:cNvPr id="3145728" name="Straight Connector 19"/>
            <p:cNvCxnSpPr>
              <a:cxnSpLocks/>
            </p:cNvCxnSpPr>
            <p:nvPr/>
          </p:nvCxnSpPr>
          <p:spPr>
            <a:xfrm>
              <a:off x="9371012" y="0"/>
              <a:ext cx="1219200" cy="6858000"/>
            </a:xfrm>
            <a:prstGeom prst="line"/>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20"/>
            <p:cNvCxnSpPr>
              <a:cxnSpLocks/>
            </p:cNvCxnSpPr>
            <p:nvPr/>
          </p:nvCxnSpPr>
          <p:spPr>
            <a:xfrm flipH="1">
              <a:off x="7425267" y="3681413"/>
              <a:ext cx="4763558" cy="3176587"/>
            </a:xfrm>
            <a:prstGeom prst="line"/>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576" name="Rectangle 23"/>
            <p:cNvSpPr/>
            <p:nvPr/>
          </p:nvSpPr>
          <p:spPr>
            <a:xfrm>
              <a:off x="9181476" y="-8467"/>
              <a:ext cx="3007349" cy="6866467"/>
            </a:xfrm>
            <a:custGeom>
              <a:av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7" name="Rectangle 25"/>
            <p:cNvSpPr/>
            <p:nvPr/>
          </p:nvSpPr>
          <p:spPr>
            <a:xfrm>
              <a:off x="9603442" y="-8467"/>
              <a:ext cx="2588558" cy="6866467"/>
            </a:xfrm>
            <a:custGeom>
              <a:av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8"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9" name="Rectangle 27"/>
            <p:cNvSpPr/>
            <p:nvPr/>
          </p:nvSpPr>
          <p:spPr>
            <a:xfrm>
              <a:off x="9334500" y="-8467"/>
              <a:ext cx="2854326" cy="6866467"/>
            </a:xfrm>
            <a:custGeom>
              <a:av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0" name="Rectangle 28"/>
            <p:cNvSpPr/>
            <p:nvPr/>
          </p:nvSpPr>
          <p:spPr>
            <a:xfrm>
              <a:off x="10898730" y="-8467"/>
              <a:ext cx="1290094" cy="6866467"/>
            </a:xfrm>
            <a:custGeom>
              <a:av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1" name="Rectangle 29"/>
            <p:cNvSpPr/>
            <p:nvPr/>
          </p:nvSpPr>
          <p:spPr>
            <a:xfrm>
              <a:off x="10938999" y="-8467"/>
              <a:ext cx="1249825" cy="6866467"/>
            </a:xfrm>
            <a:custGeom>
              <a:av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2"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3"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584" name="Title Placeholder 1"/>
          <p:cNvSpPr>
            <a:spLocks noGrp="1"/>
          </p:cNvSpPr>
          <p:nvPr>
            <p:ph type="title"/>
          </p:nvPr>
        </p:nvSpPr>
        <p:spPr>
          <a:xfrm>
            <a:off x="677334" y="609600"/>
            <a:ext cx="8596668" cy="1320800"/>
          </a:xfrm>
          <a:prstGeom prst="rect"/>
        </p:spPr>
        <p:txBody>
          <a:bodyPr anchor="t" bIns="45720" lIns="91440" rIns="91440" rtlCol="0" tIns="45720" vert="horz">
            <a:normAutofit/>
          </a:bodyPr>
          <a:p>
            <a:r>
              <a:rPr lang="en-US" smtClean="0"/>
              <a:t>Click to edit Master title style</a:t>
            </a:r>
            <a:endParaRPr dirty="0" lang="en-US"/>
          </a:p>
        </p:txBody>
      </p:sp>
      <p:sp>
        <p:nvSpPr>
          <p:cNvPr id="1048585" name="Text Placeholder 2"/>
          <p:cNvSpPr>
            <a:spLocks noGrp="1"/>
          </p:cNvSpPr>
          <p:nvPr>
            <p:ph type="body" idx="1"/>
          </p:nvPr>
        </p:nvSpPr>
        <p:spPr>
          <a:xfrm>
            <a:off x="677334" y="2160589"/>
            <a:ext cx="8596668" cy="3880773"/>
          </a:xfrm>
          <a:prstGeom prst="rect"/>
        </p:spPr>
        <p:txBody>
          <a:bodyPr bIns="45720" lIns="91440" rIns="91440" rtlCol="0" tIns="45720" vert="horz">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586" name="Date Placeholder 3"/>
          <p:cNvSpPr>
            <a:spLocks noGrp="1"/>
          </p:cNvSpPr>
          <p:nvPr>
            <p:ph type="dt" sz="half" idx="2"/>
          </p:nvPr>
        </p:nvSpPr>
        <p:spPr>
          <a:xfrm>
            <a:off x="7205133" y="6041362"/>
            <a:ext cx="911939" cy="365125"/>
          </a:xfrm>
          <a:prstGeom prst="rect"/>
        </p:spPr>
        <p:txBody>
          <a:bodyPr anchor="ctr" bIns="45720" lIns="91440" rIns="91440" rtlCol="0" tIns="45720" vert="horz"/>
          <a:lstStyle>
            <a:lvl1pPr algn="r">
              <a:defRPr sz="900">
                <a:solidFill>
                  <a:schemeClr val="tx1">
                    <a:tint val="75000"/>
                  </a:schemeClr>
                </a:solidFill>
              </a:defRPr>
            </a:lvl1pPr>
          </a:lstStyle>
          <a:p>
            <a:fld id="{F5BB19B7-D9CA-4057-B7F3-B62FC832F307}" type="datetimeFigureOut">
              <a:rPr lang="en-US" smtClean="0"/>
              <a:t>9/16/2021</a:t>
            </a:fld>
            <a:endParaRPr lang="en-US"/>
          </a:p>
        </p:txBody>
      </p:sp>
      <p:sp>
        <p:nvSpPr>
          <p:cNvPr id="1048587" name="Footer Placeholder 4"/>
          <p:cNvSpPr>
            <a:spLocks noGrp="1"/>
          </p:cNvSpPr>
          <p:nvPr>
            <p:ph type="ftr" sz="quarter" idx="3"/>
          </p:nvPr>
        </p:nvSpPr>
        <p:spPr>
          <a:xfrm>
            <a:off x="677334" y="6041362"/>
            <a:ext cx="6297612" cy="365125"/>
          </a:xfrm>
          <a:prstGeom prst="rect"/>
        </p:spPr>
        <p:txBody>
          <a:bodyPr anchor="ctr" bIns="45720" lIns="91440" rIns="91440" rtlCol="0" tIns="45720" vert="horz"/>
          <a:lstStyle>
            <a:lvl1pPr algn="l">
              <a:defRPr sz="900">
                <a:solidFill>
                  <a:schemeClr val="tx1">
                    <a:tint val="75000"/>
                  </a:schemeClr>
                </a:solidFill>
              </a:defRPr>
            </a:lvl1pPr>
          </a:lstStyle>
          <a:p>
            <a:endParaRPr lang="en-US"/>
          </a:p>
        </p:txBody>
      </p:sp>
      <p:sp>
        <p:nvSpPr>
          <p:cNvPr id="1048588" name="Slide Number Placeholder 5"/>
          <p:cNvSpPr>
            <a:spLocks noGrp="1"/>
          </p:cNvSpPr>
          <p:nvPr>
            <p:ph type="sldNum" sz="quarter" idx="4"/>
          </p:nvPr>
        </p:nvSpPr>
        <p:spPr>
          <a:xfrm>
            <a:off x="8590663" y="6041362"/>
            <a:ext cx="683339" cy="365125"/>
          </a:xfrm>
          <a:prstGeom prst="rect"/>
        </p:spPr>
        <p:txBody>
          <a:bodyPr anchor="ctr" bIns="45720" lIns="91440" rIns="91440" rtlCol="0" tIns="45720" vert="horz"/>
          <a:lstStyle>
            <a:lvl1pPr algn="r">
              <a:defRPr sz="900">
                <a:solidFill>
                  <a:schemeClr val="accent1"/>
                </a:solidFill>
              </a:defRPr>
            </a:lvl1pPr>
          </a:lstStyle>
          <a:p>
            <a:fld id="{71DE5900-C25C-4BAE-93A7-28C8C5BF9FBD}" type="slidenum">
              <a:rPr lang="en-US" smtClean="0"/>
              <a:t>‹#›</a:t>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eaLnBrk="1" hangingPunct="1" latinLnBrk="0" rtl="0">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eaLnBrk="1" hangingPunct="1" indent="-342900" latinLnBrk="0" marL="342900" rtl="0">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algn="l" defTabSz="457200" eaLnBrk="1" hangingPunct="1" indent="-285750" latinLnBrk="0" marL="742950" rtl="0">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algn="l" defTabSz="457200" eaLnBrk="1" hangingPunct="1" indent="-228600" latinLnBrk="0" marL="1143000" rtl="0">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algn="l" defTabSz="457200" eaLnBrk="1" hangingPunct="1" indent="-228600" latinLnBrk="0" marL="16002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algn="l" defTabSz="457200" eaLnBrk="1" hangingPunct="1" indent="-228600" latinLnBrk="0" marL="20574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algn="l" defTabSz="457200" eaLnBrk="1" hangingPunct="1" indent="-228600" latinLnBrk="0" marL="25146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algn="l" defTabSz="457200" eaLnBrk="1" hangingPunct="1" indent="-228600" latinLnBrk="0" marL="29718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algn="l" defTabSz="457200" eaLnBrk="1" hangingPunct="1" indent="-228600" latinLnBrk="0" marL="34290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algn="l" defTabSz="457200" eaLnBrk="1" hangingPunct="1" indent="-228600" latinLnBrk="0" marL="38862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hyperlink" Target="https://www/" TargetMode="External"/><Relationship Id="rId2" Type="http://schemas.openxmlformats.org/officeDocument/2006/relationships/hyperlink" Target="https://www.britannica.com/place/Buffalo-New-York" TargetMode="External"/><Relationship Id="rId3"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02" name="Title 1"/>
          <p:cNvSpPr>
            <a:spLocks noGrp="1"/>
          </p:cNvSpPr>
          <p:nvPr>
            <p:ph type="ctrTitle"/>
          </p:nvPr>
        </p:nvSpPr>
        <p:spPr/>
        <p:txBody>
          <a:bodyPr>
            <a:normAutofit fontScale="90000"/>
          </a:bodyPr>
          <a:p>
            <a:r>
              <a:rPr dirty="0" sz="4800" lang="en-US" smtClean="0"/>
              <a:t>COMMUNITY ASSESSMENT-BUFFALO, NEW YORK</a:t>
            </a:r>
            <a:endParaRPr dirty="0" sz="4800" lang="en-US"/>
          </a:p>
        </p:txBody>
      </p:sp>
      <p:sp>
        <p:nvSpPr>
          <p:cNvPr id="1048603" name="Subtitle 2"/>
          <p:cNvSpPr>
            <a:spLocks noGrp="1"/>
          </p:cNvSpPr>
          <p:nvPr>
            <p:ph type="subTitle" idx="1"/>
          </p:nvPr>
        </p:nvSpPr>
        <p:spPr/>
        <p:txBody>
          <a:bodyPr>
            <a:normAutofit fontScale="94444" lnSpcReduction="10000"/>
          </a:bodyPr>
          <a:p>
            <a:r>
              <a:rPr dirty="0" lang="en-US" smtClean="0"/>
              <a:t>Name</a:t>
            </a:r>
          </a:p>
          <a:p>
            <a:r>
              <a:rPr dirty="0" lang="en-US" smtClean="0"/>
              <a:t>Institution</a:t>
            </a:r>
          </a:p>
          <a:p>
            <a:r>
              <a:rPr dirty="0" lang="en-US" smtClean="0"/>
              <a:t>Date</a:t>
            </a:r>
            <a:endParaRPr dirty="0"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46" name="Title 1"/>
          <p:cNvSpPr>
            <a:spLocks noGrp="1"/>
          </p:cNvSpPr>
          <p:nvPr>
            <p:ph type="title"/>
          </p:nvPr>
        </p:nvSpPr>
        <p:spPr>
          <a:xfrm>
            <a:off x="838200" y="365125"/>
            <a:ext cx="10515600" cy="917765"/>
          </a:xfrm>
        </p:spPr>
        <p:txBody>
          <a:bodyPr>
            <a:normAutofit/>
          </a:bodyPr>
          <a:p>
            <a:pPr algn="ctr"/>
            <a:r>
              <a:rPr b="1" dirty="0" sz="3200" lang="en-US" smtClean="0"/>
              <a:t>INTERVENTIONS</a:t>
            </a:r>
            <a:endParaRPr b="1" dirty="0" sz="3200" lang="en-US"/>
          </a:p>
        </p:txBody>
      </p:sp>
      <p:sp>
        <p:nvSpPr>
          <p:cNvPr id="1048647" name="Content Placeholder 2"/>
          <p:cNvSpPr>
            <a:spLocks noGrp="1"/>
          </p:cNvSpPr>
          <p:nvPr>
            <p:ph idx="1"/>
          </p:nvPr>
        </p:nvSpPr>
        <p:spPr>
          <a:xfrm>
            <a:off x="838200" y="1146412"/>
            <a:ext cx="10515600" cy="5158854"/>
          </a:xfrm>
        </p:spPr>
        <p:txBody>
          <a:bodyPr>
            <a:normAutofit fontScale="95000" lnSpcReduction="10000"/>
          </a:bodyPr>
          <a:p>
            <a:pPr indent="0" marL="0">
              <a:lnSpc>
                <a:spcPct val="150000"/>
              </a:lnSpc>
              <a:buNone/>
            </a:pPr>
            <a:r>
              <a:rPr b="1" dirty="0" sz="2000" lang="en-US" u="sng" smtClean="0"/>
              <a:t>Primary intervention</a:t>
            </a:r>
          </a:p>
          <a:p>
            <a:pPr>
              <a:lnSpc>
                <a:spcPct val="150000"/>
              </a:lnSpc>
            </a:pPr>
            <a:r>
              <a:rPr dirty="0" sz="2000" lang="en-US" smtClean="0"/>
              <a:t>Reduce levels of poverty</a:t>
            </a:r>
          </a:p>
          <a:p>
            <a:pPr>
              <a:lnSpc>
                <a:spcPct val="150000"/>
              </a:lnSpc>
            </a:pPr>
            <a:r>
              <a:rPr dirty="0" sz="2000" lang="en-US" smtClean="0"/>
              <a:t>Increase employment opportunities</a:t>
            </a:r>
          </a:p>
          <a:p>
            <a:pPr indent="0" marL="0">
              <a:lnSpc>
                <a:spcPct val="150000"/>
              </a:lnSpc>
              <a:buNone/>
            </a:pPr>
            <a:r>
              <a:rPr b="1" dirty="0" sz="2000" lang="en-US" u="sng" smtClean="0"/>
              <a:t>Secondary intervention</a:t>
            </a:r>
          </a:p>
          <a:p>
            <a:pPr>
              <a:lnSpc>
                <a:spcPct val="150000"/>
              </a:lnSpc>
            </a:pPr>
            <a:r>
              <a:rPr dirty="0" sz="2000" lang="en-US" smtClean="0"/>
              <a:t>Improve care-seeking behavior by making services accessible</a:t>
            </a:r>
          </a:p>
          <a:p>
            <a:pPr>
              <a:lnSpc>
                <a:spcPct val="150000"/>
              </a:lnSpc>
            </a:pPr>
            <a:r>
              <a:rPr dirty="0" sz="2000" lang="en-US" smtClean="0"/>
              <a:t>Early recognition of presence of life threatening injuries</a:t>
            </a:r>
          </a:p>
          <a:p>
            <a:pPr>
              <a:lnSpc>
                <a:spcPct val="150000"/>
              </a:lnSpc>
            </a:pPr>
            <a:r>
              <a:rPr dirty="0" sz="2000" lang="en-US" smtClean="0"/>
              <a:t>Appropriate care of wounds and fractures</a:t>
            </a:r>
          </a:p>
          <a:p>
            <a:pPr indent="0" marL="0">
              <a:lnSpc>
                <a:spcPct val="150000"/>
              </a:lnSpc>
              <a:buNone/>
            </a:pPr>
            <a:r>
              <a:rPr b="1" dirty="0" sz="2000" lang="en-US" u="sng" smtClean="0"/>
              <a:t>Tertiary intervention</a:t>
            </a:r>
          </a:p>
          <a:p>
            <a:pPr>
              <a:lnSpc>
                <a:spcPct val="150000"/>
              </a:lnSpc>
            </a:pPr>
            <a:r>
              <a:rPr dirty="0" sz="2000" lang="en-US" smtClean="0"/>
              <a:t>Manage resulting complications such as hemorrhage and contractures</a:t>
            </a:r>
            <a:endParaRPr dirty="0" sz="2000"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sp>
        <p:nvSpPr>
          <p:cNvPr id="1048651" name="Title 1"/>
          <p:cNvSpPr>
            <a:spLocks noGrp="1"/>
          </p:cNvSpPr>
          <p:nvPr>
            <p:ph type="title"/>
          </p:nvPr>
        </p:nvSpPr>
        <p:spPr/>
        <p:txBody>
          <a:bodyPr/>
          <a:p>
            <a:pPr algn="ctr"/>
            <a:r>
              <a:rPr dirty="0" lang="en-US" smtClean="0"/>
              <a:t>References</a:t>
            </a:r>
            <a:endParaRPr dirty="0" lang="en-US"/>
          </a:p>
        </p:txBody>
      </p:sp>
      <p:sp>
        <p:nvSpPr>
          <p:cNvPr id="1048652" name="Content Placeholder 2"/>
          <p:cNvSpPr>
            <a:spLocks noGrp="1"/>
          </p:cNvSpPr>
          <p:nvPr>
            <p:ph idx="1"/>
          </p:nvPr>
        </p:nvSpPr>
        <p:spPr>
          <a:xfrm>
            <a:off x="677333" y="1282891"/>
            <a:ext cx="9449305" cy="4940488"/>
          </a:xfrm>
        </p:spPr>
        <p:txBody>
          <a:bodyPr/>
          <a:p>
            <a:r>
              <a:rPr dirty="0" lang="en-US" err="1"/>
              <a:t>Cinquino</a:t>
            </a:r>
            <a:r>
              <a:rPr dirty="0" lang="en-US"/>
              <a:t>, M. A., Keller, M. G., </a:t>
            </a:r>
            <a:r>
              <a:rPr dirty="0" lang="en-US" err="1"/>
              <a:t>Tronolone</a:t>
            </a:r>
            <a:r>
              <a:rPr dirty="0" lang="en-US"/>
              <a:t>, C. A., &amp; </a:t>
            </a:r>
            <a:r>
              <a:rPr dirty="0" lang="en-US" err="1"/>
              <a:t>Vandrei</a:t>
            </a:r>
            <a:r>
              <a:rPr dirty="0" lang="en-US"/>
              <a:t> Jr, C. E. (1984). Log Roads to Light Rails: The Evolution of Main Street and Transportation in Buffalo, New York. </a:t>
            </a:r>
            <a:r>
              <a:rPr dirty="0" i="1" lang="en-US"/>
              <a:t>Northeast Historical Archaeology</a:t>
            </a:r>
            <a:r>
              <a:rPr dirty="0" lang="en-US"/>
              <a:t>, </a:t>
            </a:r>
            <a:r>
              <a:rPr dirty="0" i="1" lang="en-US"/>
              <a:t>13</a:t>
            </a:r>
            <a:r>
              <a:rPr dirty="0" lang="en-US"/>
              <a:t>(1), 6.</a:t>
            </a:r>
            <a:endParaRPr dirty="0" lang="en-US" smtClean="0"/>
          </a:p>
          <a:p>
            <a:r>
              <a:rPr dirty="0" lang="en-US" err="1" smtClean="0"/>
              <a:t>Ercumen</a:t>
            </a:r>
            <a:r>
              <a:rPr dirty="0" lang="en-US"/>
              <a:t>, A., Pickering, A. J., </a:t>
            </a:r>
            <a:r>
              <a:rPr dirty="0" lang="en-US" err="1"/>
              <a:t>Kwong</a:t>
            </a:r>
            <a:r>
              <a:rPr dirty="0" lang="en-US"/>
              <a:t>, L. H., </a:t>
            </a:r>
            <a:r>
              <a:rPr dirty="0" lang="en-US" err="1"/>
              <a:t>Mertens</a:t>
            </a:r>
            <a:r>
              <a:rPr dirty="0" lang="en-US"/>
              <a:t>, A., Arnold, B. F., Benjamin-Chung, J., ... &amp; </a:t>
            </a:r>
            <a:r>
              <a:rPr dirty="0" lang="en-US" err="1"/>
              <a:t>Colford</a:t>
            </a:r>
            <a:r>
              <a:rPr dirty="0" lang="en-US"/>
              <a:t> Jr, J. M. (2018). Do sanitation improvements reduce fecal contamination of water, hands, food, soil, and flies? Evidence from a cluster-randomized controlled trial in rural Bangladesh. </a:t>
            </a:r>
            <a:r>
              <a:rPr dirty="0" i="1" lang="en-US"/>
              <a:t>Environmental science &amp; technology</a:t>
            </a:r>
            <a:r>
              <a:rPr dirty="0" lang="en-US"/>
              <a:t>, </a:t>
            </a:r>
            <a:r>
              <a:rPr dirty="0" i="1" lang="en-US"/>
              <a:t>52</a:t>
            </a:r>
            <a:r>
              <a:rPr dirty="0" lang="en-US"/>
              <a:t>(21), 12089-12097.</a:t>
            </a:r>
            <a:endParaRPr dirty="0" lang="en-US" smtClean="0"/>
          </a:p>
          <a:p>
            <a:r>
              <a:rPr dirty="0" lang="en-US" smtClean="0"/>
              <a:t>News Editorial Board (2019). Editorial: Buffalo’s public health crisis. The Buffalo News. Retrieved from: </a:t>
            </a:r>
            <a:r>
              <a:rPr dirty="0" lang="en-US" u="sng" smtClean="0">
                <a:solidFill>
                  <a:schemeClr val="accent1"/>
                </a:solidFill>
                <a:hlinkClick r:id="rId1"/>
              </a:rPr>
              <a:t>https://www</a:t>
            </a:r>
            <a:r>
              <a:rPr dirty="0" lang="en-US" u="sng" smtClean="0">
                <a:solidFill>
                  <a:schemeClr val="accent1"/>
                </a:solidFill>
              </a:rPr>
              <a:t>.google.com/amp/s/buffalonews.com/opinion/editorial/editorial-buffalos-public-health-crisis/article_162ec22d-a356-5946-8df7-2298cedec4b6.amp.html</a:t>
            </a:r>
          </a:p>
          <a:p>
            <a:r>
              <a:rPr dirty="0" lang="en-US" smtClean="0"/>
              <a:t>New York, United States (</a:t>
            </a:r>
            <a:r>
              <a:rPr dirty="0" lang="en-US" err="1" smtClean="0"/>
              <a:t>n.d</a:t>
            </a:r>
            <a:r>
              <a:rPr dirty="0" lang="en-US" smtClean="0"/>
              <a:t>). Buffalo. Retrieved from </a:t>
            </a:r>
            <a:r>
              <a:rPr dirty="0" lang="en-US" smtClean="0">
                <a:hlinkClick r:id="rId2"/>
              </a:rPr>
              <a:t>https://www.Britannica.com/place/Buffalo-New-York</a:t>
            </a:r>
            <a:endParaRPr dirty="0" lang="en-US" smtClean="0"/>
          </a:p>
          <a:p>
            <a:endParaRPr dirty="0"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09" name="Title 1"/>
          <p:cNvSpPr>
            <a:spLocks noGrp="1"/>
          </p:cNvSpPr>
          <p:nvPr>
            <p:ph type="title"/>
          </p:nvPr>
        </p:nvSpPr>
        <p:spPr>
          <a:xfrm>
            <a:off x="838200" y="94669"/>
            <a:ext cx="10515600" cy="678064"/>
          </a:xfrm>
        </p:spPr>
        <p:txBody>
          <a:bodyPr>
            <a:normAutofit/>
          </a:bodyPr>
          <a:p>
            <a:pPr algn="ctr"/>
            <a:r>
              <a:rPr b="1" dirty="0" lang="en-US" smtClean="0"/>
              <a:t>INTRODUCTION</a:t>
            </a:r>
            <a:endParaRPr b="1" dirty="0" lang="en-US"/>
          </a:p>
        </p:txBody>
      </p:sp>
      <p:sp>
        <p:nvSpPr>
          <p:cNvPr id="1048610" name="Content Placeholder 2"/>
          <p:cNvSpPr>
            <a:spLocks noGrp="1"/>
          </p:cNvSpPr>
          <p:nvPr>
            <p:ph idx="1"/>
          </p:nvPr>
        </p:nvSpPr>
        <p:spPr>
          <a:xfrm>
            <a:off x="838200" y="772733"/>
            <a:ext cx="10515600" cy="5859887"/>
          </a:xfrm>
        </p:spPr>
        <p:txBody>
          <a:bodyPr>
            <a:normAutofit/>
          </a:bodyPr>
          <a:p>
            <a:pPr>
              <a:lnSpc>
                <a:spcPct val="150000"/>
              </a:lnSpc>
            </a:pPr>
            <a:r>
              <a:rPr dirty="0" sz="2000" lang="en-US" smtClean="0"/>
              <a:t>The Anderson and McFarlane framework for community assessment was utilized. It comprises of the people as the core and several subsystems including;</a:t>
            </a:r>
          </a:p>
          <a:p>
            <a:pPr>
              <a:lnSpc>
                <a:spcPct val="150000"/>
              </a:lnSpc>
              <a:buFont typeface="Wingdings" panose="05000000000000000000" pitchFamily="2" charset="2"/>
              <a:buChar char="Ø"/>
            </a:pPr>
            <a:r>
              <a:rPr dirty="0" sz="2000" lang="en-US" smtClean="0"/>
              <a:t>Physical environment</a:t>
            </a:r>
          </a:p>
          <a:p>
            <a:pPr>
              <a:lnSpc>
                <a:spcPct val="150000"/>
              </a:lnSpc>
              <a:buFont typeface="Wingdings" panose="05000000000000000000" pitchFamily="2" charset="2"/>
              <a:buChar char="Ø"/>
            </a:pPr>
            <a:r>
              <a:rPr dirty="0" sz="2000" lang="en-US" smtClean="0"/>
              <a:t>Demographics</a:t>
            </a:r>
          </a:p>
          <a:p>
            <a:pPr>
              <a:lnSpc>
                <a:spcPct val="150000"/>
              </a:lnSpc>
              <a:buFont typeface="Wingdings" panose="05000000000000000000" pitchFamily="2" charset="2"/>
              <a:buChar char="Ø"/>
            </a:pPr>
            <a:r>
              <a:rPr dirty="0" sz="2000" lang="en-US" smtClean="0"/>
              <a:t>Education</a:t>
            </a:r>
          </a:p>
          <a:p>
            <a:pPr>
              <a:lnSpc>
                <a:spcPct val="150000"/>
              </a:lnSpc>
              <a:buFont typeface="Wingdings" panose="05000000000000000000" pitchFamily="2" charset="2"/>
              <a:buChar char="Ø"/>
            </a:pPr>
            <a:r>
              <a:rPr dirty="0" sz="2000" lang="en-US" smtClean="0"/>
              <a:t>Religion</a:t>
            </a:r>
          </a:p>
          <a:p>
            <a:pPr>
              <a:lnSpc>
                <a:spcPct val="150000"/>
              </a:lnSpc>
              <a:buFont typeface="Wingdings" panose="05000000000000000000" pitchFamily="2" charset="2"/>
              <a:buChar char="Ø"/>
            </a:pPr>
            <a:r>
              <a:rPr dirty="0" sz="2000" lang="en-US" smtClean="0"/>
              <a:t>Safety and transportation</a:t>
            </a:r>
          </a:p>
          <a:p>
            <a:pPr>
              <a:lnSpc>
                <a:spcPct val="150000"/>
              </a:lnSpc>
              <a:buFont typeface="Wingdings" panose="05000000000000000000" pitchFamily="2" charset="2"/>
              <a:buChar char="Ø"/>
            </a:pPr>
            <a:r>
              <a:rPr dirty="0" sz="2000" lang="en-US" smtClean="0"/>
              <a:t>Politics and government</a:t>
            </a:r>
          </a:p>
          <a:p>
            <a:pPr>
              <a:lnSpc>
                <a:spcPct val="150000"/>
              </a:lnSpc>
              <a:buFont typeface="Wingdings" panose="05000000000000000000" pitchFamily="2" charset="2"/>
              <a:buChar char="Ø"/>
            </a:pPr>
            <a:r>
              <a:rPr dirty="0" sz="2000" lang="en-US" smtClean="0"/>
              <a:t>Economics</a:t>
            </a:r>
          </a:p>
          <a:p>
            <a:pPr>
              <a:lnSpc>
                <a:spcPct val="150000"/>
              </a:lnSpc>
              <a:buFont typeface="Wingdings" panose="05000000000000000000" pitchFamily="2" charset="2"/>
              <a:buChar char="Ø"/>
            </a:pPr>
            <a:r>
              <a:rPr dirty="0" sz="2000" lang="en-US" smtClean="0"/>
              <a:t>Health and social services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614" name="Title 1"/>
          <p:cNvSpPr>
            <a:spLocks noGrp="1"/>
          </p:cNvSpPr>
          <p:nvPr>
            <p:ph type="title"/>
          </p:nvPr>
        </p:nvSpPr>
        <p:spPr>
          <a:xfrm>
            <a:off x="838200" y="1"/>
            <a:ext cx="10515600" cy="1171976"/>
          </a:xfrm>
        </p:spPr>
        <p:txBody>
          <a:bodyPr>
            <a:normAutofit/>
          </a:bodyPr>
          <a:p>
            <a:pPr algn="ctr"/>
            <a:r>
              <a:rPr b="1" dirty="0" sz="3200" lang="en-US" smtClean="0"/>
              <a:t>PHYSICAL ENVIRONMENT AND DEMOGRAPHY</a:t>
            </a:r>
            <a:endParaRPr b="1" dirty="0" sz="3200" lang="en-US"/>
          </a:p>
        </p:txBody>
      </p:sp>
      <p:sp>
        <p:nvSpPr>
          <p:cNvPr id="1048615" name="Content Placeholder 2"/>
          <p:cNvSpPr>
            <a:spLocks noGrp="1"/>
          </p:cNvSpPr>
          <p:nvPr>
            <p:ph idx="1"/>
          </p:nvPr>
        </p:nvSpPr>
        <p:spPr>
          <a:xfrm>
            <a:off x="838200" y="774462"/>
            <a:ext cx="10515600" cy="5885645"/>
          </a:xfrm>
        </p:spPr>
        <p:txBody>
          <a:bodyPr>
            <a:normAutofit fontScale="25000" lnSpcReduction="20000"/>
          </a:bodyPr>
          <a:p>
            <a:pPr indent="0" marL="0">
              <a:lnSpc>
                <a:spcPct val="200000"/>
              </a:lnSpc>
              <a:buNone/>
            </a:pPr>
            <a:r>
              <a:rPr b="1" dirty="0" sz="8000" lang="en-US" u="sng" smtClean="0"/>
              <a:t>Physical environment</a:t>
            </a:r>
          </a:p>
          <a:p>
            <a:pPr>
              <a:lnSpc>
                <a:spcPct val="200000"/>
              </a:lnSpc>
            </a:pPr>
            <a:r>
              <a:rPr dirty="0" sz="8000" lang="en-US" smtClean="0"/>
              <a:t>Buffalo is a city and port located in western New York, where the eastern end of Lake Erie meets the Niagara River. It has an area of approximately 52.5 square miles. Its climate is affected by the Lake Erie and moderates between summer and winter. It has a population of 278, 349 according to the 2020 census.</a:t>
            </a:r>
          </a:p>
          <a:p>
            <a:pPr indent="0" marL="0">
              <a:lnSpc>
                <a:spcPct val="200000"/>
              </a:lnSpc>
              <a:buNone/>
            </a:pPr>
            <a:r>
              <a:rPr b="1" dirty="0" sz="8000" lang="en-US" u="sng" smtClean="0"/>
              <a:t>Demography</a:t>
            </a:r>
          </a:p>
          <a:p>
            <a:pPr>
              <a:lnSpc>
                <a:spcPct val="200000"/>
              </a:lnSpc>
            </a:pPr>
            <a:r>
              <a:rPr dirty="0" sz="8000" lang="en-US" smtClean="0"/>
              <a:t>A majority of the Buffalo residents are Whites (47.1%) and the rest are African-Americans (37%), Hispanic or Latino (12%), Asian Americans (5.9%) and other races comprise only 4%. There are few immigrants in Buffalo compared to other New York Cities.</a:t>
            </a:r>
          </a:p>
          <a:p>
            <a:pPr>
              <a:lnSpc>
                <a:spcPct val="200000"/>
              </a:lnSpc>
            </a:pPr>
            <a:endParaRPr dirty="0" sz="4200" lang="en-US" smtClean="0"/>
          </a:p>
          <a:p>
            <a:pPr>
              <a:lnSpc>
                <a:spcPct val="200000"/>
              </a:lnSpc>
            </a:pPr>
            <a:endParaRPr dirty="0" sz="1900" lang="en-US" smtClean="0"/>
          </a:p>
          <a:p>
            <a:pPr>
              <a:lnSpc>
                <a:spcPct val="200000"/>
              </a:lnSpc>
            </a:pPr>
            <a:endParaRPr dirty="0" sz="1900" lang="en-US" smtClean="0"/>
          </a:p>
          <a:p>
            <a:pPr indent="0" marL="0">
              <a:lnSpc>
                <a:spcPct val="200000"/>
              </a:lnSpc>
              <a:buNone/>
            </a:pPr>
            <a:endParaRPr dirty="0" sz="1900" lang="en-US" smtClean="0"/>
          </a:p>
          <a:p>
            <a:pPr indent="0" marL="0">
              <a:lnSpc>
                <a:spcPct val="200000"/>
              </a:lnSpc>
              <a:buNone/>
            </a:pPr>
            <a:endParaRPr b="1" dirty="0" sz="1900" lang="en-US" u="sng" smtClean="0"/>
          </a:p>
          <a:p>
            <a:pPr indent="0" marL="0">
              <a:lnSpc>
                <a:spcPct val="200000"/>
              </a:lnSpc>
              <a:buNone/>
            </a:pPr>
            <a:endParaRPr b="1" dirty="0" sz="1900" lang="en-US" u="sng" smtClean="0"/>
          </a:p>
          <a:p>
            <a:pPr indent="0" marL="0">
              <a:buNone/>
            </a:pPr>
            <a:r>
              <a:rPr b="1" dirty="0" lang="en-US" u="sng" smtClean="0"/>
              <a:t> </a:t>
            </a:r>
          </a:p>
          <a:p>
            <a:endParaRPr dirty="0"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616" name="Title 1"/>
          <p:cNvSpPr>
            <a:spLocks noGrp="1"/>
          </p:cNvSpPr>
          <p:nvPr>
            <p:ph type="title"/>
          </p:nvPr>
        </p:nvSpPr>
        <p:spPr>
          <a:xfrm>
            <a:off x="838200" y="365125"/>
            <a:ext cx="10515600" cy="662781"/>
          </a:xfrm>
        </p:spPr>
        <p:txBody>
          <a:bodyPr>
            <a:normAutofit/>
          </a:bodyPr>
          <a:p>
            <a:pPr algn="ctr"/>
            <a:r>
              <a:rPr b="1" dirty="0" lang="en-US" smtClean="0"/>
              <a:t>EDUCATION AND RELIGION</a:t>
            </a:r>
            <a:endParaRPr b="1" dirty="0" lang="en-US"/>
          </a:p>
        </p:txBody>
      </p:sp>
      <p:sp>
        <p:nvSpPr>
          <p:cNvPr id="1048617" name="Content Placeholder 2"/>
          <p:cNvSpPr>
            <a:spLocks noGrp="1"/>
          </p:cNvSpPr>
          <p:nvPr>
            <p:ph idx="1"/>
          </p:nvPr>
        </p:nvSpPr>
        <p:spPr>
          <a:xfrm>
            <a:off x="838200" y="1027905"/>
            <a:ext cx="10515600" cy="5291007"/>
          </a:xfrm>
        </p:spPr>
        <p:txBody>
          <a:bodyPr>
            <a:noAutofit/>
          </a:bodyPr>
          <a:p>
            <a:pPr indent="0" marL="0">
              <a:lnSpc>
                <a:spcPct val="150000"/>
              </a:lnSpc>
              <a:buNone/>
            </a:pPr>
            <a:r>
              <a:rPr b="1" dirty="0" sz="2000" lang="en-US" u="sng" smtClean="0"/>
              <a:t>Education</a:t>
            </a:r>
          </a:p>
          <a:p>
            <a:pPr>
              <a:lnSpc>
                <a:spcPct val="150000"/>
              </a:lnSpc>
            </a:pPr>
            <a:r>
              <a:rPr dirty="0" sz="2000" lang="en-US" smtClean="0"/>
              <a:t>The city has about sixty public schools including 36 primary schools, 5 middle schools, 14 high schools and 3 alternative schools. The city also contains a number of private primary and secondary schools. </a:t>
            </a:r>
          </a:p>
          <a:p>
            <a:pPr>
              <a:lnSpc>
                <a:spcPct val="150000"/>
              </a:lnSpc>
            </a:pPr>
            <a:r>
              <a:rPr dirty="0" sz="2000" lang="en-US" smtClean="0"/>
              <a:t>The University of Buffalo is the largest public university. Other private colleges in the city include; </a:t>
            </a:r>
            <a:r>
              <a:rPr dirty="0" sz="2000" lang="en-US" err="1" smtClean="0"/>
              <a:t>D’Youville</a:t>
            </a:r>
            <a:r>
              <a:rPr dirty="0" sz="2000" lang="en-US" smtClean="0"/>
              <a:t> College, </a:t>
            </a:r>
            <a:r>
              <a:rPr dirty="0" sz="2000" lang="en-US" err="1" smtClean="0"/>
              <a:t>Medaille</a:t>
            </a:r>
            <a:r>
              <a:rPr dirty="0" sz="2000" lang="en-US" smtClean="0"/>
              <a:t> College and </a:t>
            </a:r>
            <a:r>
              <a:rPr dirty="0" sz="2000" lang="en-US" err="1" smtClean="0"/>
              <a:t>Canisius</a:t>
            </a:r>
            <a:r>
              <a:rPr dirty="0" sz="2000" lang="en-US" smtClean="0"/>
              <a:t> College. </a:t>
            </a:r>
          </a:p>
          <a:p>
            <a:pPr indent="0" marL="0">
              <a:lnSpc>
                <a:spcPct val="150000"/>
              </a:lnSpc>
              <a:buNone/>
            </a:pPr>
            <a:r>
              <a:rPr b="1" dirty="0" sz="2000" lang="en-US" u="sng" smtClean="0"/>
              <a:t>Religion</a:t>
            </a:r>
          </a:p>
          <a:p>
            <a:pPr>
              <a:lnSpc>
                <a:spcPct val="150000"/>
              </a:lnSpc>
            </a:pPr>
            <a:r>
              <a:rPr dirty="0" sz="2000" lang="en-US" smtClean="0"/>
              <a:t>Most of the Buffalo residents are Christians with Catholicism being most predominant.</a:t>
            </a:r>
          </a:p>
          <a:p>
            <a:pPr>
              <a:lnSpc>
                <a:spcPct val="150000"/>
              </a:lnSpc>
            </a:pPr>
            <a:r>
              <a:rPr dirty="0" sz="2000" lang="en-US" smtClean="0"/>
              <a:t>The major Protestant faiths include Lutheran, Methodist and Baptist. Others include; Islam, Buddhism, Hinduism and Jewish communities.</a:t>
            </a:r>
          </a:p>
          <a:p>
            <a:pPr indent="0" marL="0">
              <a:lnSpc>
                <a:spcPct val="150000"/>
              </a:lnSpc>
              <a:buNone/>
            </a:pPr>
            <a:endParaRPr b="1" dirty="0" sz="2000" lang="en-US" u="sng" smtClean="0"/>
          </a:p>
          <a:p>
            <a:pPr indent="0" marL="0">
              <a:lnSpc>
                <a:spcPct val="220000"/>
              </a:lnSpc>
              <a:buNone/>
            </a:pPr>
            <a:endParaRPr dirty="0" sz="2000" lang="en-US" smtClean="0"/>
          </a:p>
          <a:p>
            <a:pPr indent="0" marL="0">
              <a:lnSpc>
                <a:spcPct val="220000"/>
              </a:lnSpc>
              <a:buNone/>
            </a:pPr>
            <a:endParaRPr b="1" dirty="0" sz="2000" lang="en-US" u="sng"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21" name="Title 1"/>
          <p:cNvSpPr>
            <a:spLocks noGrp="1"/>
          </p:cNvSpPr>
          <p:nvPr>
            <p:ph type="title"/>
          </p:nvPr>
        </p:nvSpPr>
        <p:spPr/>
        <p:txBody>
          <a:bodyPr/>
          <a:p>
            <a:pPr algn="ctr"/>
            <a:r>
              <a:rPr b="1" dirty="0" lang="en-US" smtClean="0"/>
              <a:t>SAFETY AND TRANSPORTATION</a:t>
            </a:r>
            <a:endParaRPr b="1" dirty="0" lang="en-US"/>
          </a:p>
        </p:txBody>
      </p:sp>
      <p:sp>
        <p:nvSpPr>
          <p:cNvPr id="1048622" name="Content Placeholder 2"/>
          <p:cNvSpPr>
            <a:spLocks noGrp="1"/>
          </p:cNvSpPr>
          <p:nvPr>
            <p:ph idx="1"/>
          </p:nvPr>
        </p:nvSpPr>
        <p:spPr>
          <a:xfrm>
            <a:off x="933734" y="1378424"/>
            <a:ext cx="10515600" cy="4899546"/>
          </a:xfrm>
        </p:spPr>
        <p:txBody>
          <a:bodyPr>
            <a:normAutofit/>
          </a:bodyPr>
          <a:p>
            <a:pPr indent="0" marL="0">
              <a:lnSpc>
                <a:spcPct val="150000"/>
              </a:lnSpc>
              <a:buNone/>
            </a:pPr>
            <a:r>
              <a:rPr b="1" dirty="0" sz="2000" lang="en-US" u="sng" smtClean="0"/>
              <a:t>Transportation</a:t>
            </a:r>
          </a:p>
          <a:p>
            <a:pPr>
              <a:lnSpc>
                <a:spcPct val="150000"/>
              </a:lnSpc>
            </a:pPr>
            <a:r>
              <a:rPr dirty="0" sz="2000" lang="en-US" smtClean="0"/>
              <a:t>Transportation is dominated by automobile use with other modes also present.</a:t>
            </a:r>
          </a:p>
          <a:p>
            <a:pPr>
              <a:lnSpc>
                <a:spcPct val="150000"/>
              </a:lnSpc>
            </a:pPr>
            <a:r>
              <a:rPr dirty="0" sz="2000" lang="en-US" smtClean="0"/>
              <a:t>These modes include airways such as Niagara Frontier Transportation Authority (NFTA), railroads such as Pennsylvania Railroad, waterways and highways across the State</a:t>
            </a:r>
            <a:r>
              <a:rPr dirty="0" lang="en-US" smtClean="0"/>
              <a:t>.</a:t>
            </a:r>
          </a:p>
          <a:p>
            <a:pPr indent="0" marL="0">
              <a:lnSpc>
                <a:spcPct val="150000"/>
              </a:lnSpc>
              <a:buNone/>
            </a:pPr>
            <a:r>
              <a:rPr b="1" dirty="0" sz="2000" lang="en-US" u="sng"/>
              <a:t>S</a:t>
            </a:r>
            <a:r>
              <a:rPr b="1" dirty="0" sz="2000" lang="en-US" u="sng" smtClean="0"/>
              <a:t>afety</a:t>
            </a:r>
          </a:p>
          <a:p>
            <a:pPr>
              <a:lnSpc>
                <a:spcPct val="150000"/>
              </a:lnSpc>
            </a:pPr>
            <a:r>
              <a:rPr dirty="0" sz="2000" lang="en-US" smtClean="0"/>
              <a:t>In terms of safety, Buffalo has a crime rate of 44 per a thousand residents. This makes it one of the highest crime rates in the United States.</a:t>
            </a:r>
          </a:p>
          <a:p>
            <a:pPr>
              <a:lnSpc>
                <a:spcPct val="150000"/>
              </a:lnSpc>
            </a:pPr>
            <a:r>
              <a:rPr dirty="0" sz="2000" lang="en-US" smtClean="0"/>
              <a:t>The criminal activities include homicide, rape, robbery, aggravated assault, burglary and motor vehicle theft.</a:t>
            </a:r>
          </a:p>
          <a:p>
            <a:pPr>
              <a:lnSpc>
                <a:spcPct val="150000"/>
              </a:lnSpc>
            </a:pPr>
            <a:endParaRPr dirty="0" sz="2000" lang="en-US" smtClean="0"/>
          </a:p>
          <a:p>
            <a:pPr>
              <a:lnSpc>
                <a:spcPct val="200000"/>
              </a:lnSpc>
            </a:pPr>
            <a:endParaRPr dirty="0"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26" name="Title 1"/>
          <p:cNvSpPr>
            <a:spLocks noGrp="1"/>
          </p:cNvSpPr>
          <p:nvPr>
            <p:ph type="title"/>
          </p:nvPr>
        </p:nvSpPr>
        <p:spPr>
          <a:xfrm>
            <a:off x="838200" y="365125"/>
            <a:ext cx="10515600" cy="672105"/>
          </a:xfrm>
        </p:spPr>
        <p:txBody>
          <a:bodyPr>
            <a:normAutofit/>
          </a:bodyPr>
          <a:p>
            <a:pPr algn="ctr"/>
            <a:r>
              <a:rPr b="1" dirty="0" sz="3200" lang="en-US" smtClean="0"/>
              <a:t>ECONOMICS AND GOVERNMENT</a:t>
            </a:r>
            <a:endParaRPr b="1" dirty="0" sz="3200" lang="en-US"/>
          </a:p>
        </p:txBody>
      </p:sp>
      <p:sp>
        <p:nvSpPr>
          <p:cNvPr id="1048627" name="Content Placeholder 2"/>
          <p:cNvSpPr>
            <a:spLocks noGrp="1"/>
          </p:cNvSpPr>
          <p:nvPr>
            <p:ph idx="1"/>
          </p:nvPr>
        </p:nvSpPr>
        <p:spPr>
          <a:xfrm>
            <a:off x="838200" y="1037230"/>
            <a:ext cx="10515600" cy="5568286"/>
          </a:xfrm>
        </p:spPr>
        <p:txBody>
          <a:bodyPr>
            <a:normAutofit/>
          </a:bodyPr>
          <a:p>
            <a:pPr indent="0" marL="0">
              <a:lnSpc>
                <a:spcPct val="150000"/>
              </a:lnSpc>
              <a:buNone/>
            </a:pPr>
            <a:r>
              <a:rPr b="1" dirty="0" sz="2000" lang="en-US" u="sng" smtClean="0"/>
              <a:t>Economics</a:t>
            </a:r>
          </a:p>
          <a:p>
            <a:pPr>
              <a:lnSpc>
                <a:spcPct val="150000"/>
              </a:lnSpc>
            </a:pPr>
            <a:r>
              <a:rPr dirty="0" sz="2000" lang="en-US" smtClean="0"/>
              <a:t>Initially, the Erie Canal was central to the economic growth as a transshipment hub for grains and other agricultural products. This was later overtaken by manufacturing.</a:t>
            </a:r>
          </a:p>
          <a:p>
            <a:pPr>
              <a:lnSpc>
                <a:spcPct val="150000"/>
              </a:lnSpc>
            </a:pPr>
            <a:r>
              <a:rPr dirty="0" sz="2000" lang="en-US" smtClean="0"/>
              <a:t>The major source of employment is the civic sector. However, most Buffalo residents live below the poverty line due to high costs of labor and economic decline.</a:t>
            </a:r>
          </a:p>
          <a:p>
            <a:pPr indent="0" marL="0">
              <a:lnSpc>
                <a:spcPct val="150000"/>
              </a:lnSpc>
              <a:buNone/>
            </a:pPr>
            <a:r>
              <a:rPr b="1" dirty="0" sz="2000" lang="en-US" u="sng" smtClean="0"/>
              <a:t>Government</a:t>
            </a:r>
          </a:p>
          <a:p>
            <a:pPr>
              <a:lnSpc>
                <a:spcPct val="150000"/>
              </a:lnSpc>
            </a:pPr>
            <a:r>
              <a:rPr dirty="0" sz="2000" lang="en-US" smtClean="0"/>
              <a:t>The city has a strong mayor-council government. The mayor is the chief executive.</a:t>
            </a:r>
          </a:p>
          <a:p>
            <a:pPr>
              <a:lnSpc>
                <a:spcPct val="150000"/>
              </a:lnSpc>
            </a:pPr>
            <a:r>
              <a:rPr dirty="0" sz="2000" lang="en-US" smtClean="0"/>
              <a:t>The Buffalo Common Council is responsible for law enactment and taxation.</a:t>
            </a:r>
          </a:p>
          <a:p>
            <a:pPr>
              <a:lnSpc>
                <a:spcPct val="150000"/>
              </a:lnSpc>
            </a:pPr>
            <a:r>
              <a:rPr dirty="0" sz="2000" lang="en-US" smtClean="0"/>
              <a:t>The city is part of the Eighth Judicial District where some cases are settled.</a:t>
            </a:r>
          </a:p>
          <a:p>
            <a:pPr indent="0" marL="0">
              <a:lnSpc>
                <a:spcPct val="150000"/>
              </a:lnSpc>
              <a:buNone/>
            </a:pPr>
            <a:endParaRPr b="1" dirty="0" sz="2000" lang="en-US" u="sng"/>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31" name="Title 1"/>
          <p:cNvSpPr>
            <a:spLocks noGrp="1"/>
          </p:cNvSpPr>
          <p:nvPr>
            <p:ph type="title"/>
          </p:nvPr>
        </p:nvSpPr>
        <p:spPr/>
        <p:txBody>
          <a:bodyPr>
            <a:normAutofit/>
          </a:bodyPr>
          <a:p>
            <a:pPr algn="ctr"/>
            <a:r>
              <a:rPr b="1" dirty="0" sz="3200" lang="en-US" smtClean="0"/>
              <a:t>HEALTH AND SOCIAL SERVICES</a:t>
            </a:r>
            <a:endParaRPr b="1" dirty="0" sz="3200" lang="en-US"/>
          </a:p>
        </p:txBody>
      </p:sp>
      <p:sp>
        <p:nvSpPr>
          <p:cNvPr id="1048632" name="Content Placeholder 2"/>
          <p:cNvSpPr>
            <a:spLocks noGrp="1"/>
          </p:cNvSpPr>
          <p:nvPr>
            <p:ph idx="1"/>
          </p:nvPr>
        </p:nvSpPr>
        <p:spPr>
          <a:xfrm>
            <a:off x="838200" y="1337481"/>
            <a:ext cx="10515600" cy="4839482"/>
          </a:xfrm>
        </p:spPr>
        <p:txBody>
          <a:bodyPr>
            <a:normAutofit fontScale="95000" lnSpcReduction="20000"/>
          </a:bodyPr>
          <a:p>
            <a:pPr>
              <a:lnSpc>
                <a:spcPct val="150000"/>
              </a:lnSpc>
            </a:pPr>
            <a:r>
              <a:rPr dirty="0" sz="2000" lang="en-US" smtClean="0"/>
              <a:t>The city has 6 operating hospitals; the Buffalo psychiatric center, Erie County Medical Center, Sisters of Charity Hospital, Mercy Hospital, </a:t>
            </a:r>
            <a:r>
              <a:rPr dirty="0" sz="2000" lang="en-US" err="1" smtClean="0"/>
              <a:t>Oishei</a:t>
            </a:r>
            <a:r>
              <a:rPr dirty="0" sz="2000" lang="en-US" smtClean="0"/>
              <a:t> Children’s Hospital and Buffalo General Medical Center.</a:t>
            </a:r>
          </a:p>
          <a:p>
            <a:pPr>
              <a:lnSpc>
                <a:spcPct val="150000"/>
              </a:lnSpc>
            </a:pPr>
            <a:r>
              <a:rPr dirty="0" sz="2000" lang="en-US" smtClean="0"/>
              <a:t>The city has medical campuses such as Jacobs School of Medicine and Biomedical Sciences. </a:t>
            </a:r>
          </a:p>
          <a:p>
            <a:pPr>
              <a:lnSpc>
                <a:spcPct val="150000"/>
              </a:lnSpc>
            </a:pPr>
            <a:r>
              <a:rPr dirty="0" sz="2000" lang="en-US" smtClean="0"/>
              <a:t>Roswell Park Comprehensive Cancer Center is also centered in the Buffalo city.</a:t>
            </a:r>
          </a:p>
          <a:p>
            <a:pPr indent="0" marL="0">
              <a:lnSpc>
                <a:spcPct val="150000"/>
              </a:lnSpc>
              <a:buNone/>
            </a:pPr>
            <a:r>
              <a:rPr b="1" dirty="0" sz="2000" lang="en-US" u="sng" smtClean="0"/>
              <a:t>Sanitation</a:t>
            </a:r>
            <a:endParaRPr b="1" dirty="0" sz="2000" lang="en-US" u="sng"/>
          </a:p>
          <a:p>
            <a:pPr>
              <a:lnSpc>
                <a:spcPct val="150000"/>
              </a:lnSpc>
            </a:pPr>
            <a:r>
              <a:rPr dirty="0" sz="2000" lang="en-US" smtClean="0"/>
              <a:t>The sanitation department is responsible for collection and disposal of solid waste in the city of Buffalo. It also administers user fee for the services.</a:t>
            </a:r>
          </a:p>
          <a:p>
            <a:pPr>
              <a:lnSpc>
                <a:spcPct val="150000"/>
              </a:lnSpc>
            </a:pPr>
            <a:r>
              <a:rPr dirty="0" sz="2000" lang="en-US" smtClean="0"/>
              <a:t>Veolia Water operates the water system including water treatment works.</a:t>
            </a:r>
          </a:p>
          <a:p>
            <a:pPr>
              <a:lnSpc>
                <a:spcPct val="150000"/>
              </a:lnSpc>
            </a:pPr>
            <a:endParaRPr dirty="0" sz="2000"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36" name="Title 1"/>
          <p:cNvSpPr>
            <a:spLocks noGrp="1"/>
          </p:cNvSpPr>
          <p:nvPr>
            <p:ph type="title"/>
          </p:nvPr>
        </p:nvSpPr>
        <p:spPr>
          <a:xfrm>
            <a:off x="838200" y="191069"/>
            <a:ext cx="10515600" cy="586853"/>
          </a:xfrm>
        </p:spPr>
        <p:txBody>
          <a:bodyPr>
            <a:normAutofit/>
          </a:bodyPr>
          <a:p>
            <a:pPr algn="ctr"/>
            <a:r>
              <a:rPr b="1" dirty="0" sz="3200" lang="en-US" smtClean="0"/>
              <a:t>STRENGTHS AND WEAKNESSES</a:t>
            </a:r>
            <a:endParaRPr b="1" dirty="0" sz="3200" lang="en-US"/>
          </a:p>
        </p:txBody>
      </p:sp>
      <p:sp>
        <p:nvSpPr>
          <p:cNvPr id="1048637" name="Content Placeholder 2"/>
          <p:cNvSpPr>
            <a:spLocks noGrp="1"/>
          </p:cNvSpPr>
          <p:nvPr>
            <p:ph idx="1"/>
          </p:nvPr>
        </p:nvSpPr>
        <p:spPr>
          <a:xfrm>
            <a:off x="838200" y="450376"/>
            <a:ext cx="10515600" cy="6045957"/>
          </a:xfrm>
        </p:spPr>
        <p:txBody>
          <a:bodyPr>
            <a:normAutofit/>
          </a:bodyPr>
          <a:p>
            <a:pPr indent="0" marL="0">
              <a:lnSpc>
                <a:spcPct val="150000"/>
              </a:lnSpc>
              <a:buNone/>
            </a:pPr>
            <a:r>
              <a:rPr b="1" dirty="0" sz="2000" lang="en-US" u="sng" smtClean="0"/>
              <a:t>Strengths</a:t>
            </a:r>
          </a:p>
          <a:p>
            <a:pPr>
              <a:lnSpc>
                <a:spcPct val="150000"/>
              </a:lnSpc>
            </a:pPr>
            <a:r>
              <a:rPr dirty="0" sz="2000" lang="en-US" smtClean="0"/>
              <a:t>Presence of proper water and sanitation protocols for the management of solid waste and water treatment. </a:t>
            </a:r>
          </a:p>
          <a:p>
            <a:pPr>
              <a:lnSpc>
                <a:spcPct val="150000"/>
              </a:lnSpc>
            </a:pPr>
            <a:r>
              <a:rPr dirty="0" sz="2000" lang="en-US" smtClean="0"/>
              <a:t>Availability of health centers in the city also ensure timely access to care reducing the morbidity and mortality rates.</a:t>
            </a:r>
          </a:p>
          <a:p>
            <a:pPr>
              <a:lnSpc>
                <a:spcPct val="150000"/>
              </a:lnSpc>
            </a:pPr>
            <a:r>
              <a:rPr dirty="0" sz="2000" lang="en-US" smtClean="0"/>
              <a:t>Presence of research institutes promoting use of evidence-based care.</a:t>
            </a:r>
          </a:p>
          <a:p>
            <a:pPr indent="0" marL="0">
              <a:lnSpc>
                <a:spcPct val="150000"/>
              </a:lnSpc>
              <a:buNone/>
            </a:pPr>
            <a:r>
              <a:rPr b="1" dirty="0" sz="2000" lang="en-US" u="sng" smtClean="0"/>
              <a:t>Weaknesses</a:t>
            </a:r>
          </a:p>
          <a:p>
            <a:pPr>
              <a:lnSpc>
                <a:spcPct val="150000"/>
              </a:lnSpc>
            </a:pPr>
            <a:r>
              <a:rPr dirty="0" sz="2000" lang="en-US" smtClean="0"/>
              <a:t>The high levels of poverty leading to increased crime rates. This is likely to increase the number of patients suffering from traumatic injuries and disability in the city.</a:t>
            </a:r>
          </a:p>
          <a:p>
            <a:pPr>
              <a:lnSpc>
                <a:spcPct val="150000"/>
              </a:lnSpc>
            </a:pPr>
            <a:r>
              <a:rPr dirty="0" sz="2000" lang="en-US" smtClean="0"/>
              <a:t>The absence of adequate healthcare training institution can limit the availability of health workforce deployed to promote health.</a:t>
            </a:r>
          </a:p>
          <a:p>
            <a:pPr>
              <a:lnSpc>
                <a:spcPct val="150000"/>
              </a:lnSpc>
            </a:pPr>
            <a:endParaRPr dirty="0" sz="2000" lang="en-US" smtClean="0"/>
          </a:p>
          <a:p>
            <a:pPr>
              <a:lnSpc>
                <a:spcPct val="150000"/>
              </a:lnSpc>
            </a:pPr>
            <a:endParaRPr dirty="0" sz="2000" lang="en-US" smtClean="0"/>
          </a:p>
          <a:p>
            <a:pPr>
              <a:lnSpc>
                <a:spcPct val="150000"/>
              </a:lnSpc>
            </a:pPr>
            <a:endParaRPr dirty="0" sz="2000" lang="en-US" smtClean="0"/>
          </a:p>
          <a:p>
            <a:pPr>
              <a:lnSpc>
                <a:spcPct val="150000"/>
              </a:lnSpc>
            </a:pPr>
            <a:endParaRPr dirty="0" sz="2000"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41" name="Title 1"/>
          <p:cNvSpPr>
            <a:spLocks noGrp="1"/>
          </p:cNvSpPr>
          <p:nvPr>
            <p:ph type="title"/>
          </p:nvPr>
        </p:nvSpPr>
        <p:spPr/>
        <p:txBody>
          <a:bodyPr>
            <a:normAutofit/>
          </a:bodyPr>
          <a:p>
            <a:pPr algn="ctr"/>
            <a:r>
              <a:rPr b="1" dirty="0" sz="3200" lang="en-US" smtClean="0"/>
              <a:t>COMMUNITY DIAGNOSIS</a:t>
            </a:r>
            <a:endParaRPr b="1" dirty="0" sz="3200" lang="en-US"/>
          </a:p>
        </p:txBody>
      </p:sp>
      <p:sp>
        <p:nvSpPr>
          <p:cNvPr id="1048642" name="Content Placeholder 2"/>
          <p:cNvSpPr>
            <a:spLocks noGrp="1"/>
          </p:cNvSpPr>
          <p:nvPr>
            <p:ph idx="1"/>
          </p:nvPr>
        </p:nvSpPr>
        <p:spPr>
          <a:xfrm>
            <a:off x="838200" y="1542197"/>
            <a:ext cx="10515600" cy="4634766"/>
          </a:xfrm>
        </p:spPr>
        <p:txBody>
          <a:bodyPr>
            <a:normAutofit fontScale="95000" lnSpcReduction="10000"/>
          </a:bodyPr>
          <a:p>
            <a:pPr indent="0" marL="0">
              <a:lnSpc>
                <a:spcPct val="150000"/>
              </a:lnSpc>
              <a:buNone/>
            </a:pPr>
            <a:r>
              <a:rPr b="1" dirty="0" sz="2000" lang="en-US" u="sng" smtClean="0"/>
              <a:t>Need</a:t>
            </a:r>
          </a:p>
          <a:p>
            <a:pPr>
              <a:lnSpc>
                <a:spcPct val="150000"/>
              </a:lnSpc>
            </a:pPr>
            <a:r>
              <a:rPr dirty="0" sz="2000" lang="en-US" smtClean="0"/>
              <a:t>Poverty</a:t>
            </a:r>
          </a:p>
          <a:p>
            <a:pPr indent="0" marL="0">
              <a:lnSpc>
                <a:spcPct val="150000"/>
              </a:lnSpc>
              <a:buNone/>
            </a:pPr>
            <a:r>
              <a:rPr b="1" dirty="0" sz="2000" lang="en-US" u="sng" smtClean="0"/>
              <a:t>Nursing diagnosis</a:t>
            </a:r>
          </a:p>
          <a:p>
            <a:pPr>
              <a:lnSpc>
                <a:spcPct val="150000"/>
              </a:lnSpc>
            </a:pPr>
            <a:r>
              <a:rPr dirty="0" sz="2000" lang="en-US" smtClean="0"/>
              <a:t>Diagnosis- Altered body image due to disability-temporary or permanent.</a:t>
            </a:r>
          </a:p>
          <a:p>
            <a:pPr>
              <a:lnSpc>
                <a:spcPct val="150000"/>
              </a:lnSpc>
            </a:pPr>
            <a:r>
              <a:rPr dirty="0" sz="2000" lang="en-US" smtClean="0"/>
              <a:t>Disability is the end result of frequent involvement in criminal activities and can affect both the victim as well as the perpetrator.</a:t>
            </a:r>
          </a:p>
          <a:p>
            <a:pPr>
              <a:lnSpc>
                <a:spcPct val="150000"/>
              </a:lnSpc>
            </a:pPr>
            <a:r>
              <a:rPr dirty="0" sz="2000" lang="en-US" smtClean="0"/>
              <a:t>Manifestation statement- the overall health of the Buffalo community will be improved directly by increasing the number of health workforce and indirectly by lowering levels of poverty.</a:t>
            </a:r>
          </a:p>
          <a:p>
            <a:pPr>
              <a:lnSpc>
                <a:spcPct val="150000"/>
              </a:lnSpc>
            </a:pPr>
            <a:endParaRPr dirty="0" sz="2000" lang="en-US" smtClean="0"/>
          </a:p>
          <a:p>
            <a:pPr indent="0" marL="0">
              <a:lnSpc>
                <a:spcPct val="150000"/>
              </a:lnSpc>
              <a:buNone/>
            </a:pPr>
            <a:endParaRPr dirty="0" sz="2000" lang="en-US"/>
          </a:p>
        </p:txBody>
      </p:sp>
    </p:spTree>
  </p:cSld>
  <p:clrMapOvr>
    <a:masterClrMapping/>
  </p:clrMapOvr>
</p:sld>
</file>

<file path=ppt/theme/theme1.xml><?xml version="1.0" encoding="utf-8"?>
<a:theme xmlns:a="http://schemas.openxmlformats.org/drawingml/2006/main" name="Facet">
  <a:themeElements>
    <a:clrScheme name="Facet">
      <a:dk1>
        <a:sysClr lastClr="000000" val="windowText"/>
      </a:dk1>
      <a:lt1>
        <a:sysClr lastClr="FFFFFF" val="window"/>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r="5400000" dist="25400" rotWithShape="0">
              <a:srgbClr val="000000">
                <a:alpha val="35000"/>
              </a:srgbClr>
            </a:outerShdw>
          </a:effectLst>
        </a:effectStyle>
        <a:effectStyle>
          <a:effectLst>
            <a:outerShdw blurRad="50800" dir="5400000" dist="38100" rotWithShape="0">
              <a:srgbClr val="000000">
                <a:alpha val="35000"/>
              </a:srgbClr>
            </a:outerShdw>
          </a:effectLst>
          <a:scene3d>
            <a:camera prst="orthographicFront">
              <a:rot lat="0" lon="0" rev="0"/>
            </a:camera>
            <a:lightRig dir="tl" rig="threePt"/>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COMMUNITY ASSESSMENT-BUFFALO, NEW YORK</dc:title>
  <dc:creator>Microsoft account</dc:creator>
  <cp:lastModifiedBy>Microsoft account</cp:lastModifiedBy>
  <dcterms:created xsi:type="dcterms:W3CDTF">2021-09-15T22:41:07Z</dcterms:created>
  <dcterms:modified xsi:type="dcterms:W3CDTF">2021-09-16T10:19:45Z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43c17d7d6fb0491181bee94dba1b4f5e</vt:lpwstr>
  </property>
</Properties>
</file>